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783" r:id="rId5"/>
    <p:sldMasterId id="2147483800" r:id="rId6"/>
    <p:sldMasterId id="2147483810" r:id="rId7"/>
  </p:sldMasterIdLst>
  <p:notesMasterIdLst>
    <p:notesMasterId r:id="rId31"/>
  </p:notesMasterIdLst>
  <p:handoutMasterIdLst>
    <p:handoutMasterId r:id="rId32"/>
  </p:handoutMasterIdLst>
  <p:sldIdLst>
    <p:sldId id="436" r:id="rId8"/>
    <p:sldId id="438" r:id="rId9"/>
    <p:sldId id="418" r:id="rId10"/>
    <p:sldId id="416" r:id="rId11"/>
    <p:sldId id="406" r:id="rId12"/>
    <p:sldId id="515" r:id="rId13"/>
    <p:sldId id="421" r:id="rId14"/>
    <p:sldId id="499" r:id="rId15"/>
    <p:sldId id="460" r:id="rId16"/>
    <p:sldId id="516" r:id="rId17"/>
    <p:sldId id="528" r:id="rId18"/>
    <p:sldId id="441" r:id="rId19"/>
    <p:sldId id="519" r:id="rId20"/>
    <p:sldId id="529" r:id="rId21"/>
    <p:sldId id="520" r:id="rId22"/>
    <p:sldId id="423" r:id="rId23"/>
    <p:sldId id="518" r:id="rId24"/>
    <p:sldId id="426" r:id="rId25"/>
    <p:sldId id="457" r:id="rId26"/>
    <p:sldId id="524" r:id="rId27"/>
    <p:sldId id="458" r:id="rId28"/>
    <p:sldId id="467" r:id="rId29"/>
    <p:sldId id="4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15">
          <p15:clr>
            <a:srgbClr val="A4A3A4"/>
          </p15:clr>
        </p15:guide>
        <p15:guide id="2" orient="horz" pos="281">
          <p15:clr>
            <a:srgbClr val="A4A3A4"/>
          </p15:clr>
        </p15:guide>
        <p15:guide id="3" orient="horz" pos="868">
          <p15:clr>
            <a:srgbClr val="A4A3A4"/>
          </p15:clr>
        </p15:guide>
        <p15:guide id="4" orient="horz" pos="88">
          <p15:clr>
            <a:srgbClr val="A4A3A4"/>
          </p15:clr>
        </p15:guide>
        <p15:guide id="5" orient="horz" pos="3915">
          <p15:clr>
            <a:srgbClr val="A4A3A4"/>
          </p15:clr>
        </p15:guide>
        <p15:guide id="6" orient="horz" pos="661">
          <p15:clr>
            <a:srgbClr val="A4A3A4"/>
          </p15:clr>
        </p15:guide>
        <p15:guide id="7" orient="horz" pos="1287">
          <p15:clr>
            <a:srgbClr val="A4A3A4"/>
          </p15:clr>
        </p15:guide>
        <p15:guide id="8" orient="horz" pos="2107">
          <p15:clr>
            <a:srgbClr val="A4A3A4"/>
          </p15:clr>
        </p15:guide>
        <p15:guide id="9" orient="horz" pos="1112">
          <p15:clr>
            <a:srgbClr val="A4A3A4"/>
          </p15:clr>
        </p15:guide>
        <p15:guide id="10" orient="horz" pos="656">
          <p15:clr>
            <a:srgbClr val="A4A3A4"/>
          </p15:clr>
        </p15:guide>
        <p15:guide id="11" orient="horz" pos="116">
          <p15:clr>
            <a:srgbClr val="A4A3A4"/>
          </p15:clr>
        </p15:guide>
        <p15:guide id="12" orient="horz" pos="233">
          <p15:clr>
            <a:srgbClr val="A4A3A4"/>
          </p15:clr>
        </p15:guide>
        <p15:guide id="13" orient="horz" pos="857">
          <p15:clr>
            <a:srgbClr val="A4A3A4"/>
          </p15:clr>
        </p15:guide>
        <p15:guide id="14" pos="195">
          <p15:clr>
            <a:srgbClr val="A4A3A4"/>
          </p15:clr>
        </p15:guide>
        <p15:guide id="15" pos="5421">
          <p15:clr>
            <a:srgbClr val="A4A3A4"/>
          </p15:clr>
        </p15:guide>
        <p15:guide id="16" pos="4017">
          <p15:clr>
            <a:srgbClr val="A4A3A4"/>
          </p15:clr>
        </p15:guide>
        <p15:guide id="17" pos="5349">
          <p15:clr>
            <a:srgbClr val="A4A3A4"/>
          </p15:clr>
        </p15:guide>
        <p15:guide id="18" pos="197">
          <p15:clr>
            <a:srgbClr val="A4A3A4"/>
          </p15:clr>
        </p15:guide>
        <p15:guide id="19" pos="314">
          <p15:clr>
            <a:srgbClr val="A4A3A4"/>
          </p15:clr>
        </p15:guide>
        <p15:guide id="20" pos="174">
          <p15:clr>
            <a:srgbClr val="A4A3A4"/>
          </p15:clr>
        </p15:guide>
        <p15:guide id="21" pos="420">
          <p15:clr>
            <a:srgbClr val="A4A3A4"/>
          </p15:clr>
        </p15:guide>
        <p15:guide id="22" pos="616">
          <p15:clr>
            <a:srgbClr val="A4A3A4"/>
          </p15:clr>
        </p15:guide>
        <p15:guide id="23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rett, Christopher" initials="B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068"/>
    <a:srgbClr val="470083"/>
    <a:srgbClr val="E8DEEE"/>
    <a:srgbClr val="4F2685"/>
    <a:srgbClr val="4F2585"/>
    <a:srgbClr val="B3A2C7"/>
    <a:srgbClr val="FFFFFF"/>
    <a:srgbClr val="46276F"/>
    <a:srgbClr val="502D7F"/>
    <a:srgbClr val="822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52" autoAdjust="0"/>
    <p:restoredTop sz="70515" autoAdjust="0"/>
  </p:normalViewPr>
  <p:slideViewPr>
    <p:cSldViewPr snapToGrid="0" snapToObjects="1">
      <p:cViewPr>
        <p:scale>
          <a:sx n="90" d="100"/>
          <a:sy n="90" d="100"/>
        </p:scale>
        <p:origin x="-1182" y="48"/>
      </p:cViewPr>
      <p:guideLst>
        <p:guide orient="horz" pos="4215"/>
        <p:guide orient="horz" pos="281"/>
        <p:guide orient="horz" pos="868"/>
        <p:guide orient="horz" pos="88"/>
        <p:guide orient="horz" pos="3915"/>
        <p:guide orient="horz" pos="661"/>
        <p:guide orient="horz" pos="1287"/>
        <p:guide orient="horz" pos="2107"/>
        <p:guide orient="horz" pos="1112"/>
        <p:guide orient="horz" pos="656"/>
        <p:guide orient="horz" pos="116"/>
        <p:guide orient="horz" pos="233"/>
        <p:guide orient="horz" pos="857"/>
        <p:guide pos="195"/>
        <p:guide pos="5421"/>
        <p:guide pos="4017"/>
        <p:guide pos="5349"/>
        <p:guide pos="197"/>
        <p:guide pos="314"/>
        <p:guide pos="174"/>
        <p:guide pos="420"/>
        <p:guide pos="616"/>
        <p:guide pos="56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080"/>
    </p:cViewPr>
  </p:sorterViewPr>
  <p:notesViewPr>
    <p:cSldViewPr snapToGrid="0" snapToObjects="1">
      <p:cViewPr varScale="1">
        <p:scale>
          <a:sx n="86" d="100"/>
          <a:sy n="86" d="100"/>
        </p:scale>
        <p:origin x="-381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08268790624382E-2"/>
          <c:y val="6.1554757737745887E-2"/>
          <c:w val="0.90311989822935768"/>
          <c:h val="0.8039386232531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2685"/>
            </a:solidFill>
          </c:spPr>
          <c:invertIfNegative val="0"/>
          <c:cat>
            <c:strRef>
              <c:f>Sheet10!$B$32:$B$35</c:f>
              <c:strCache>
                <c:ptCount val="3"/>
                <c:pt idx="0">
                  <c:v>KLEENGUARD*A40</c:v>
                </c:pt>
                <c:pt idx="1">
                  <c:v>Market Leading Coverall</c:v>
                </c:pt>
                <c:pt idx="2">
                  <c:v>Major European Supplier</c:v>
                </c:pt>
              </c:strCache>
            </c:strRef>
          </c:cat>
          <c:val>
            <c:numRef>
              <c:f>Sheet10!$C$32:$C$35</c:f>
              <c:numCache>
                <c:formatCode>0%</c:formatCode>
                <c:ptCount val="4"/>
                <c:pt idx="0">
                  <c:v>-0.30000000000000004</c:v>
                </c:pt>
                <c:pt idx="1">
                  <c:v>-0.32000000000000006</c:v>
                </c:pt>
                <c:pt idx="2">
                  <c:v>-0.13500000000000001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25344"/>
        <c:axId val="144966400"/>
      </c:barChart>
      <c:catAx>
        <c:axId val="14482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ru-RU"/>
          </a:p>
        </c:txPr>
        <c:crossAx val="144966400"/>
        <c:crosses val="autoZero"/>
        <c:auto val="1"/>
        <c:lblAlgn val="ctr"/>
        <c:lblOffset val="100"/>
        <c:noMultiLvlLbl val="0"/>
      </c:catAx>
      <c:valAx>
        <c:axId val="144966400"/>
        <c:scaling>
          <c:orientation val="minMax"/>
          <c:max val="0"/>
          <c:min val="-0.35000000000000003"/>
        </c:scaling>
        <c:delete val="0"/>
        <c:axPos val="b"/>
        <c:majorGridlines>
          <c:spPr>
            <a:ln>
              <a:noFill/>
              <a:prstDash val="sysDot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4F2685"/>
                </a:solidFill>
                <a:latin typeface=""/>
              </a:defRPr>
            </a:pPr>
            <a:endParaRPr lang="ru-RU"/>
          </a:p>
        </c:txPr>
        <c:crossAx val="144825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2685"/>
            </a:solidFill>
          </c:spPr>
          <c:invertIfNegative val="0"/>
          <c:cat>
            <c:strRef>
              <c:f>Sheet10!$B$4:$B$7</c:f>
              <c:strCache>
                <c:ptCount val="3"/>
                <c:pt idx="0">
                  <c:v>KLEENGUARD*A40</c:v>
                </c:pt>
                <c:pt idx="1">
                  <c:v>Market Leading Coverall</c:v>
                </c:pt>
                <c:pt idx="2">
                  <c:v>Major European Supplier</c:v>
                </c:pt>
              </c:strCache>
            </c:strRef>
          </c:cat>
          <c:val>
            <c:numRef>
              <c:f>Sheet10!$C$4:$C$7</c:f>
              <c:numCache>
                <c:formatCode>0%</c:formatCode>
                <c:ptCount val="4"/>
                <c:pt idx="0">
                  <c:v>-8.0000000000000016E-2</c:v>
                </c:pt>
                <c:pt idx="1">
                  <c:v>-0.12000000000000001</c:v>
                </c:pt>
                <c:pt idx="2">
                  <c:v>-0.18000000000000002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90912"/>
        <c:axId val="145192448"/>
      </c:barChart>
      <c:catAx>
        <c:axId val="145190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5192448"/>
        <c:crosses val="autoZero"/>
        <c:auto val="1"/>
        <c:lblAlgn val="ctr"/>
        <c:lblOffset val="100"/>
        <c:noMultiLvlLbl val="0"/>
      </c:catAx>
      <c:valAx>
        <c:axId val="145192448"/>
        <c:scaling>
          <c:orientation val="minMax"/>
        </c:scaling>
        <c:delete val="0"/>
        <c:axPos val="b"/>
        <c:majorGridlines>
          <c:spPr>
            <a:ln w="3175">
              <a:noFill/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4F2685"/>
                </a:solidFill>
              </a:defRPr>
            </a:pPr>
            <a:endParaRPr lang="ru-RU"/>
          </a:p>
        </c:txPr>
        <c:crossAx val="145190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2EAF-A146-4D3A-A0E3-1EC8E4D50836}" type="datetimeFigureOut">
              <a:rPr lang="de-DE" smtClean="0"/>
              <a:pPr/>
              <a:t>21.09.2015</a:t>
            </a:fld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B103-6BD3-4A65-9780-5C21ECCF1CAC}" type="slidenum">
              <a:rPr lang="de-DE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4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C0A36-F97D-4A68-AF8E-D49A40D5E3D7}" type="datetimeFigureOut">
              <a:rPr lang="en-GB" smtClean="0"/>
              <a:pPr/>
              <a:t>21/09/2015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08756-6698-48B1-A89C-C7CAFE5C8CEB}" type="slidenum">
              <a:rPr lang="en-GB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9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0%BF%D0%BB%D0%BE%D0%BF%D1%80%D0%BE%D0%B2%D0%BE%D0%B4%D0%BD%D0%BE%D1%81%D1%82%D1%8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A3%D0%B4%D0%B5%D0%BB%D1%8C%D0%BD%D0%B0%D1%8F_%D1%82%D0%B5%D0%BF%D0%BB%D0%BE%D1%91%D0%BC%D0%BA%D0%BE%D1%81%D1%82%D1%8C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8756-6698-48B1-A89C-C7CAFE5C8CE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0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79F5-DC9B-443C-9FBB-328B23A83F10}" type="slidenum">
              <a:rPr lang="en-GB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12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13BD-BD01-5649-B282-F16C83973F45}" type="slidenum">
              <a:rPr lang="en-US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84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8756-6698-48B1-A89C-C7CAFE5C8CEB}" type="slidenum">
              <a:rPr lang="en-GB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5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8756-6698-48B1-A89C-C7CAFE5C8CEB}" type="slidenum">
              <a:rPr lang="en-GB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4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b="0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F79F5-DC9B-443C-9FBB-328B23A83F1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6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=</a:t>
            </a:r>
            <a:r>
              <a:rPr lang="ru-RU" dirty="0" smtClean="0">
                <a:effectLst/>
              </a:rPr>
              <a:t>тепловой активностью или термической активностью.</a:t>
            </a:r>
          </a:p>
          <a:p>
            <a:r>
              <a:rPr lang="ru-RU" dirty="0" smtClean="0">
                <a:effectLst/>
              </a:rPr>
              <a:t>Тепловая инерция характеризует способность сопротивляться изменению температуры за определённое время</a:t>
            </a:r>
          </a:p>
          <a:p>
            <a:pPr rtl="0"/>
            <a:r>
              <a:rPr lang="ru-RU" dirty="0" smtClean="0">
                <a:effectLst/>
              </a:rPr>
              <a:t>где</a:t>
            </a:r>
          </a:p>
          <a:p>
            <a:r>
              <a:rPr lang="ru-RU" dirty="0" smtClean="0">
                <a:effectLst/>
              </a:rPr>
              <a:t>– </a:t>
            </a:r>
            <a:r>
              <a:rPr lang="ru-RU" dirty="0" smtClean="0">
                <a:effectLst/>
                <a:hlinkClick r:id="rId3" tooltip="Теплопроводность"/>
              </a:rPr>
              <a:t>теплопроводность</a:t>
            </a:r>
            <a:r>
              <a:rPr lang="ru-RU" dirty="0" smtClean="0">
                <a:effectLst/>
              </a:rPr>
              <a:t> (англ. </a:t>
            </a:r>
            <a:r>
              <a:rPr lang="ru-RU" dirty="0" err="1" smtClean="0">
                <a:effectLst/>
              </a:rPr>
              <a:t>bulk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thermal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conductivity</a:t>
            </a:r>
            <a:r>
              <a:rPr lang="ru-RU" dirty="0" smtClean="0">
                <a:effectLst/>
              </a:rPr>
              <a:t>), </a:t>
            </a:r>
          </a:p>
          <a:p>
            <a:r>
              <a:rPr lang="ru-RU" dirty="0" smtClean="0">
                <a:effectLst/>
              </a:rPr>
              <a:t>– плотность материала, </a:t>
            </a:r>
          </a:p>
          <a:p>
            <a:r>
              <a:rPr lang="ru-RU" dirty="0" smtClean="0">
                <a:effectLst/>
              </a:rPr>
              <a:t>– </a:t>
            </a:r>
            <a:r>
              <a:rPr lang="ru-RU" dirty="0" smtClean="0">
                <a:effectLst/>
                <a:hlinkClick r:id="rId4" tooltip="Удельная теплоёмкость"/>
              </a:rPr>
              <a:t>удельная теплоёмкость</a:t>
            </a:r>
            <a:r>
              <a:rPr lang="ru-RU" dirty="0" smtClean="0">
                <a:effectLst/>
              </a:rPr>
              <a:t> материала.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6A86-50E6-45B7-B5A2-AD1BCB41B6AE}" type="slidenum">
              <a:rPr lang="en-GB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Leading is DuPont Tyvek Classic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Major European Supplier is 3M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dirty="0" smtClean="0">
                <a:solidFill>
                  <a:schemeClr val="bg1"/>
                </a:solidFill>
                <a:latin typeface="Arial"/>
                <a:cs typeface="Arial"/>
              </a:rPr>
              <a:t>Thermal resistance transmission </a:t>
            </a:r>
          </a:p>
          <a:p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Moisture vapour resistance transmission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8756-6698-48B1-A89C-C7CAFE5C8CEB}" type="slidenum">
              <a:rPr lang="en-GB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5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DBD53-91A3-436D-BA0F-A2F3CA3535BE}" type="slidenum">
              <a:rPr lang="fr-FR"/>
              <a:pPr/>
              <a:t>12</a:t>
            </a:fld>
            <a:endParaRPr lang="ru-RU" dirty="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76" y="3257360"/>
            <a:ext cx="7316053" cy="30862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17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DBD53-91A3-436D-BA0F-A2F3CA3535BE}" type="slidenum">
              <a:rPr lang="fr-FR"/>
              <a:pPr/>
              <a:t>13</a:t>
            </a:fld>
            <a:endParaRPr lang="ru-RU" dirty="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76" y="3257360"/>
            <a:ext cx="7316053" cy="30862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18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08756-6698-48B1-A89C-C7CAFE5C8CEB}" type="slidenum">
              <a:rPr lang="en-GB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1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DBD53-91A3-436D-BA0F-A2F3CA3535BE}" type="slidenum">
              <a:rPr lang="fr-FR"/>
              <a:pPr/>
              <a:t>15</a:t>
            </a:fld>
            <a:endParaRPr lang="ru-RU" dirty="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76" y="3257360"/>
            <a:ext cx="7316053" cy="30862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21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DBD53-91A3-436D-BA0F-A2F3CA3535BE}" type="slidenum">
              <a:rPr lang="fr-FR"/>
              <a:pPr/>
              <a:t>17</a:t>
            </a:fld>
            <a:endParaRPr lang="ru-RU" dirty="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76" y="3257360"/>
            <a:ext cx="7316053" cy="30862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67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3C4207-6943-CC4D-8895-5BE89CAC838F}" type="datetimeFigureOut">
              <a:rPr lang="de-DE" smtClean="0">
                <a:solidFill>
                  <a:prstClr val="black"/>
                </a:solidFill>
              </a:rPr>
              <a:pPr/>
              <a:t>21.09.2015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98DBE8-40D3-664B-B242-38D5A2D8A8DF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5" name="Bild 4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9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5408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6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40573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6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3472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4988"/>
            <a:ext cx="8229600" cy="9148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9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04394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58419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83" y="1602557"/>
            <a:ext cx="6126186" cy="224301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83" y="3887553"/>
            <a:ext cx="6126186" cy="7124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KCP-EW logo Re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1" y="5761447"/>
            <a:ext cx="2637694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38" y="407938"/>
            <a:ext cx="3013200" cy="1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lIns="91427" tIns="45713" rIns="91427" bIns="45713"/>
          <a:lstStyle/>
          <a:p>
            <a:fld id="{317A4F1B-5DC9-495C-9F08-B46A3A37249E}" type="datetimeFigureOut">
              <a:rPr lang="en-US" smtClean="0">
                <a:solidFill>
                  <a:srgbClr val="4D4D4F"/>
                </a:solidFill>
              </a:rPr>
              <a:pPr/>
              <a:t>9/21/2015</a:t>
            </a:fld>
            <a:endParaRPr lang="en-US">
              <a:solidFill>
                <a:srgbClr val="4D4D4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0B42-2365-46D8-B9B6-61DD39DABE2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4988"/>
            <a:ext cx="8229600" cy="914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49801"/>
            <a:ext cx="8229600" cy="441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1" dirty="0" smtClean="0"/>
            </a:lvl1pPr>
            <a:lvl3pPr>
              <a:buAutoNum type="arabicPeriod"/>
              <a:defRPr lang="en-US" dirty="0" smtClean="0"/>
            </a:lvl3pPr>
            <a:lvl4pPr>
              <a:buAutoNum type="alphaLcPeriod"/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" descr="Mater Folie3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3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2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6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7588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385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47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439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94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4207-6943-CC4D-8895-5BE89CAC838F}" type="datetimeFigureOut">
              <a:rPr lang="de-DE" smtClean="0">
                <a:solidFill>
                  <a:prstClr val="black"/>
                </a:solidFill>
              </a:rPr>
              <a:pPr/>
              <a:t>21.09.2015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DBE8-40D3-664B-B242-38D5A2D8A8DF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5" name="Bild 4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7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91074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874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867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996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828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6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7588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6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8678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83" y="1602557"/>
            <a:ext cx="6126186" cy="224301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83" y="3887553"/>
            <a:ext cx="6126186" cy="7124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KCP-EW logo Re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1" y="5777628"/>
            <a:ext cx="2637694" cy="424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38" y="590429"/>
            <a:ext cx="3013200" cy="7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4988"/>
            <a:ext cx="8229600" cy="914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3356" y="6350906"/>
            <a:ext cx="264806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81184" y="6350906"/>
            <a:ext cx="403263" cy="365125"/>
          </a:xfrm>
          <a:prstGeom prst="rect">
            <a:avLst/>
          </a:prstGeom>
        </p:spPr>
        <p:txBody>
          <a:bodyPr/>
          <a:lstStyle/>
          <a:p>
            <a:fld id="{482372ED-1984-144C-AE21-EBF0B0CAD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7800"/>
            <a:ext cx="1899138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en-US"/>
              <a:t>KIM - 99 Nov -</a:t>
            </a:r>
            <a:r>
              <a:rPr lang="fr-FR" altLang="en-US" sz="1400" b="1">
                <a:solidFill>
                  <a:srgbClr val="FF0000"/>
                </a:solidFill>
                <a:latin typeface="Arial" pitchFamily="34" charset="0"/>
              </a:rPr>
              <a:t> </a:t>
            </a:r>
            <a:fld id="{1BF48B03-CB3D-4069-88D0-DEEDEA84FE3B}" type="slidenum">
              <a:rPr lang="fr-FR" altLang="en-US" b="1">
                <a:latin typeface="Arial" pitchFamily="34" charset="0"/>
              </a:rPr>
              <a:pPr/>
              <a:t>‹#›</a:t>
            </a:fld>
            <a:endParaRPr lang="fr-FR" altLang="en-US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10199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4988"/>
            <a:ext cx="8229600" cy="9148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>
              <a:defRPr sz="2400"/>
            </a:lvl2pPr>
            <a:lvl3pPr>
              <a:buAutoNum type="arabicPeriod"/>
              <a:defRPr sz="2000"/>
            </a:lvl3pPr>
            <a:lvl4pPr>
              <a:buAutoNum type="alphaLcPeriod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>
              <a:defRPr sz="2400"/>
            </a:lvl2pPr>
            <a:lvl3pPr>
              <a:buAutoNum type="arabicPeriod"/>
              <a:defRPr sz="2000"/>
            </a:lvl3pPr>
            <a:lvl4pPr>
              <a:buAutoNum type="alphaLcPeriod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356" y="6350906"/>
            <a:ext cx="264806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1184" y="6350906"/>
            <a:ext cx="403263" cy="365125"/>
          </a:xfrm>
          <a:prstGeom prst="rect">
            <a:avLst/>
          </a:prstGeom>
        </p:spPr>
        <p:txBody>
          <a:bodyPr/>
          <a:lstStyle/>
          <a:p>
            <a:fld id="{482372ED-1984-144C-AE21-EBF0B0CAD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9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ater Folie3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9" y="6302843"/>
            <a:ext cx="2282643" cy="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3C4207-6943-CC4D-8895-5BE89CAC838F}" type="datetimeFigureOut">
              <a:rPr lang="de-DE" smtClean="0">
                <a:solidFill>
                  <a:prstClr val="black"/>
                </a:solidFill>
              </a:rPr>
              <a:pPr/>
              <a:t>21.09.2015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98DBE8-40D3-664B-B242-38D5A2D8A8DF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5" name="Bild 4" descr="Mater Folie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9" name="Foliennummernplatzhalter 2"/>
          <p:cNvSpPr txBox="1">
            <a:spLocks/>
          </p:cNvSpPr>
          <p:nvPr userDrawn="1"/>
        </p:nvSpPr>
        <p:spPr>
          <a:xfrm>
            <a:off x="8587534" y="6496466"/>
            <a:ext cx="48026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000" smtClean="0">
                <a:solidFill>
                  <a:srgbClr val="822570"/>
                </a:solidFill>
                <a:latin typeface="Museo 300"/>
                <a:cs typeface="Museo 300"/>
              </a:rPr>
              <a:pPr/>
              <a:t>‹#›</a:t>
            </a:fld>
            <a:endParaRPr lang="ru-RU" sz="1000" dirty="0">
              <a:solidFill>
                <a:srgbClr val="822570"/>
              </a:solidFill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4505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ater Folie2.pd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5" name="Foliennummernplatzhalter 2"/>
          <p:cNvSpPr txBox="1">
            <a:spLocks/>
          </p:cNvSpPr>
          <p:nvPr userDrawn="1"/>
        </p:nvSpPr>
        <p:spPr>
          <a:xfrm>
            <a:off x="8407401" y="6394866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2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2" r:id="rId2"/>
    <p:sldLayoutId id="2147483782" r:id="rId3"/>
    <p:sldLayoutId id="2147483781" r:id="rId4"/>
    <p:sldLayoutId id="2147483805" r:id="rId5"/>
    <p:sldLayoutId id="2147483807" r:id="rId6"/>
    <p:sldLayoutId id="2147483809" r:id="rId7"/>
    <p:sldLayoutId id="2147483798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ater Folie2.pdf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5" name="Foliennummernplatzhalter 2"/>
          <p:cNvSpPr txBox="1">
            <a:spLocks/>
          </p:cNvSpPr>
          <p:nvPr userDrawn="1"/>
        </p:nvSpPr>
        <p:spPr>
          <a:xfrm>
            <a:off x="8407401" y="6394866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0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534988"/>
            <a:ext cx="8229600" cy="9148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1449801"/>
            <a:ext cx="8229600" cy="441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3356" y="6350906"/>
            <a:ext cx="264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\"/>
                <a:cs typeface="Ari\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  <a:ea typeface="ＭＳ Ｐゴシック" pitchFamily="34" charset="-128"/>
              </a:rPr>
              <a:t>The Efficient Workplace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1184" y="6350906"/>
            <a:ext cx="403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\"/>
                <a:cs typeface="Ari\"/>
              </a:defRPr>
            </a:lvl1pPr>
          </a:lstStyle>
          <a:p>
            <a:pPr defTabSz="457200"/>
            <a:fld id="{482372ED-1984-144C-AE21-EBF0B0CAD37E}" type="slidenum">
              <a:rPr lang="en-US" smtClean="0">
                <a:solidFill>
                  <a:prstClr val="white"/>
                </a:solidFill>
                <a:ea typeface="ＭＳ Ｐゴシック" pitchFamily="34" charset="-128"/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562197" y="6432884"/>
            <a:ext cx="0" cy="20116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98410" y="6401319"/>
            <a:ext cx="17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white"/>
                </a:solidFill>
              </a:rPr>
              <a:t>Только для внутреннего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609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F2683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b="1" kern="1200">
          <a:solidFill>
            <a:srgbClr val="4D4D4F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tabLst/>
        <a:defRPr sz="2000" b="1" kern="1200">
          <a:solidFill>
            <a:srgbClr val="4D4D4F"/>
          </a:solidFill>
          <a:latin typeface="Arial"/>
          <a:ea typeface="+mn-ea"/>
          <a:cs typeface="Arial"/>
        </a:defRPr>
      </a:lvl2pPr>
      <a:lvl3pPr marL="401638" indent="-401638" algn="l" defTabSz="457200" rtl="0" eaLnBrk="1" latinLnBrk="0" hangingPunct="1">
        <a:spcBef>
          <a:spcPct val="20000"/>
        </a:spcBef>
        <a:buFont typeface="+mj-lt"/>
        <a:buAutoNum type="arabicPeriod"/>
        <a:defRPr sz="2000" b="0" kern="1200">
          <a:solidFill>
            <a:srgbClr val="4D4D4F"/>
          </a:solidFill>
          <a:latin typeface="Arial"/>
          <a:ea typeface="+mn-ea"/>
          <a:cs typeface="Arial"/>
        </a:defRPr>
      </a:lvl3pPr>
      <a:lvl4pPr marL="1149350" indent="-457200" algn="l" defTabSz="4572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rgbClr val="4D4D4F"/>
          </a:solidFill>
          <a:latin typeface="Arial"/>
          <a:ea typeface="+mn-ea"/>
          <a:cs typeface="Arial"/>
        </a:defRPr>
      </a:lvl4pPr>
      <a:lvl5pPr marL="17684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D4D4F"/>
          </a:solidFill>
          <a:latin typeface="Arial"/>
          <a:ea typeface="+mn-ea"/>
          <a:cs typeface="Arial"/>
        </a:defRPr>
      </a:lvl5pPr>
      <a:lvl6pPr marL="2392363" indent="-228600" algn="l" defTabSz="457200" rtl="0" eaLnBrk="1" latinLnBrk="0" hangingPunct="1">
        <a:spcBef>
          <a:spcPct val="20000"/>
        </a:spcBef>
        <a:buFont typeface="Lucida Grande"/>
        <a:buChar char="﹣"/>
        <a:defRPr sz="1600" kern="1200">
          <a:solidFill>
            <a:srgbClr val="4D4D4F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BEBB-1BB4-FB44-B19F-018BB5552C10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7067-F688-274F-8650-7D04BBB677EB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6" descr="Mater Folie2.pd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2"/>
          <p:cNvSpPr txBox="1"/>
          <p:nvPr userDrawn="1"/>
        </p:nvSpPr>
        <p:spPr>
          <a:xfrm>
            <a:off x="3112019" y="6496464"/>
            <a:ext cx="29199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000" b="1" dirty="0" smtClean="0">
                <a:solidFill>
                  <a:srgbClr val="4F2685"/>
                </a:solidFill>
                <a:latin typeface="Arial"/>
              </a:rPr>
              <a:t>Только для внутреннего использования</a:t>
            </a:r>
          </a:p>
        </p:txBody>
      </p:sp>
      <p:sp>
        <p:nvSpPr>
          <p:cNvPr id="9" name="Foliennummernplatzhalter 2"/>
          <p:cNvSpPr txBox="1">
            <a:spLocks/>
          </p:cNvSpPr>
          <p:nvPr userDrawn="1"/>
        </p:nvSpPr>
        <p:spPr>
          <a:xfrm>
            <a:off x="8407401" y="6394866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BB5DA4-50DF-4DD5-9084-2807C6BE1B26}" type="slidenum">
              <a:rPr lang="en-GB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17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o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" y="0"/>
            <a:ext cx="9127098" cy="68580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71" y="4352877"/>
            <a:ext cx="1890712" cy="585617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353682" y="5119379"/>
            <a:ext cx="2607882" cy="392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EC936"/>
              </a:buClr>
              <a:buFontTx/>
              <a:buNone/>
              <a:defRPr sz="2400" b="0" kern="1200">
                <a:solidFill>
                  <a:srgbClr val="FFFFFF"/>
                </a:solidFill>
                <a:latin typeface="Museo 300"/>
                <a:ea typeface="+mn-ea"/>
                <a:cs typeface="Museo 30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>
              <a:lnSpc>
                <a:spcPct val="80000"/>
              </a:lnSpc>
            </a:pPr>
            <a:endParaRPr lang="en-GB" sz="2800" b="1">
              <a:latin typeface="Arial"/>
              <a:cs typeface="Arial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314854" y="1041402"/>
            <a:ext cx="7916862" cy="2250438"/>
          </a:xfrm>
          <a:prstGeom prst="rect">
            <a:avLst/>
          </a:prstGeom>
          <a:gradFill flip="none" rotWithShape="0">
            <a:gsLst>
              <a:gs pos="0">
                <a:srgbClr val="502D7F">
                  <a:alpha val="80000"/>
                </a:srgbClr>
              </a:gs>
              <a:gs pos="100000">
                <a:srgbClr val="43165E">
                  <a:alpha val="80000"/>
                </a:srgbClr>
              </a:gs>
            </a:gsLst>
            <a:lin ang="3000000" scaled="0"/>
            <a:tileRect/>
          </a:gradFill>
        </p:spPr>
        <p:txBody>
          <a:bodyPr vert="horz" lIns="0" tIns="45720" rIns="91440" bIns="45720" rtlCol="0" anchor="ctr" anchorCtr="0">
            <a:noAutofit/>
          </a:bodyPr>
          <a:lstStyle>
            <a:defPPr>
              <a:defRPr lang="en-US"/>
            </a:defPPr>
            <a:lvl1pPr marL="357188" indent="0">
              <a:lnSpc>
                <a:spcPct val="80000"/>
              </a:lnSpc>
              <a:spcBef>
                <a:spcPct val="20000"/>
              </a:spcBef>
              <a:buClr>
                <a:srgbClr val="AEC936"/>
              </a:buClr>
              <a:buFontTx/>
              <a:buNone/>
              <a:defRPr sz="2800" b="1">
                <a:solidFill>
                  <a:srgbClr val="FFFFFF"/>
                </a:solidFill>
                <a:latin typeface="+mj-lt"/>
                <a:cs typeface="Museo 300"/>
              </a:defRPr>
            </a:lvl1pPr>
            <a:lvl2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smtClean="0">
                <a:latin typeface="Arial"/>
              </a:rPr>
              <a:t>Промышленные решения</a:t>
            </a:r>
            <a:endParaRPr lang="ru-RU" dirty="0">
              <a:solidFill>
                <a:schemeClr val="bg1"/>
              </a:solidFill>
              <a:cs typeface="Museo 500"/>
            </a:endParaRPr>
          </a:p>
          <a:p>
            <a:pPr>
              <a:lnSpc>
                <a:spcPct val="100000"/>
              </a:lnSpc>
            </a:pPr>
            <a:endParaRPr lang="ru-RU" sz="1400" b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b="0" smtClean="0">
                <a:solidFill>
                  <a:schemeClr val="bg1"/>
                </a:solidFill>
                <a:latin typeface="Arial"/>
              </a:rPr>
              <a:t>Комбинезон</a:t>
            </a:r>
            <a:r>
              <a:rPr lang="en-GB" b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b="0" dirty="0" smtClean="0">
                <a:solidFill>
                  <a:schemeClr val="bg1"/>
                </a:solidFill>
                <a:latin typeface="Arial"/>
              </a:rPr>
              <a:t>KLEENGUARD* A30</a:t>
            </a:r>
            <a:endParaRPr lang="ru-RU" b="0" dirty="0">
              <a:latin typeface="Arial"/>
              <a:cs typeface="Arial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349657" y="4362354"/>
            <a:ext cx="1903412" cy="585617"/>
          </a:xfrm>
          <a:prstGeom prst="rect">
            <a:avLst/>
          </a:prstGeom>
          <a:noFill/>
        </p:spPr>
        <p:txBody>
          <a:bodyPr vert="horz" lIns="0" tIns="45720" rIns="91440" bIns="45720" rtlCol="0" anchor="ctr" anchorCtr="0">
            <a:noAutofit/>
          </a:bodyPr>
          <a:lstStyle>
            <a:defPPr>
              <a:defRPr lang="en-US"/>
            </a:defPPr>
            <a:lvl1pPr marL="357188" indent="0">
              <a:lnSpc>
                <a:spcPct val="80000"/>
              </a:lnSpc>
              <a:spcBef>
                <a:spcPct val="20000"/>
              </a:spcBef>
              <a:buClr>
                <a:srgbClr val="AEC936"/>
              </a:buClr>
              <a:buFontTx/>
              <a:buNone/>
              <a:defRPr sz="2800" b="1">
                <a:solidFill>
                  <a:srgbClr val="FFFFFF"/>
                </a:solidFill>
                <a:latin typeface="+mj-lt"/>
                <a:cs typeface="Museo 300"/>
              </a:defRPr>
            </a:lvl1pPr>
            <a:lvl2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800" b="0" dirty="0" smtClean="0">
                <a:latin typeface="Arial"/>
              </a:rPr>
              <a:t>Апрель 2015</a:t>
            </a:r>
            <a:endParaRPr lang="ru-RU" sz="1800" b="0" dirty="0">
              <a:latin typeface="Arial"/>
              <a:cs typeface="Arial"/>
            </a:endParaRPr>
          </a:p>
        </p:txBody>
      </p:sp>
      <p:pic>
        <p:nvPicPr>
          <p:cNvPr id="16" name="Picture 6" descr="KCP-EW logo Rev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2" y="5827246"/>
            <a:ext cx="2637695" cy="42483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6723" y="5707592"/>
            <a:ext cx="2020992" cy="5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5100" y="-26670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17440" y="32918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 smtClean="0">
              <a:solidFill>
                <a:prstClr val="black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2454146" y="4038517"/>
            <a:ext cx="235208" cy="238125"/>
          </a:xfrm>
          <a:prstGeom prst="star4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4964748" y="1236293"/>
            <a:ext cx="3633850" cy="1483101"/>
          </a:xfrm>
          <a:prstGeom prst="rect">
            <a:avLst/>
          </a:prstGeom>
          <a:gradFill flip="none" rotWithShape="1">
            <a:gsLst>
              <a:gs pos="0">
                <a:srgbClr val="822570"/>
              </a:gs>
              <a:gs pos="100000">
                <a:srgbClr val="822570">
                  <a:alpha val="75000"/>
                </a:srgbClr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/>
              </a:rPr>
              <a:t>KLEENGUARD* A30 Теплоизоляционная способность материала почти на </a:t>
            </a:r>
            <a:r>
              <a:rPr lang="en-GB" sz="1600" b="1" dirty="0">
                <a:solidFill>
                  <a:schemeClr val="bg1"/>
                </a:solidFill>
                <a:latin typeface="Arial"/>
              </a:rPr>
              <a:t>35% ниже,</a:t>
            </a:r>
            <a:r>
              <a:rPr lang="en-GB" sz="16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/>
            </a:r>
            <a:br>
              <a:rPr lang="en-GB" sz="1600" dirty="0" smtClean="0">
                <a:solidFill>
                  <a:schemeClr val="bg1"/>
                </a:solidFill>
                <a:latin typeface="Arial"/>
              </a:rPr>
            </a:br>
            <a:r>
              <a:rPr lang="en-GB" sz="1600" dirty="0" err="1" smtClean="0">
                <a:solidFill>
                  <a:schemeClr val="bg1"/>
                </a:solidFill>
                <a:latin typeface="Arial"/>
              </a:rPr>
              <a:t>чем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Arial"/>
              </a:rPr>
              <a:t>у </a:t>
            </a:r>
            <a:r>
              <a:rPr lang="en-GB" sz="1600" dirty="0" err="1" smtClean="0">
                <a:solidFill>
                  <a:schemeClr val="bg1"/>
                </a:solidFill>
                <a:latin typeface="Arial"/>
              </a:rPr>
              <a:t>лидер</a:t>
            </a:r>
            <a:r>
              <a:rPr lang="ru-RU" sz="1600" dirty="0" smtClean="0">
                <a:solidFill>
                  <a:schemeClr val="bg1"/>
                </a:solidFill>
                <a:latin typeface="Arial"/>
              </a:rPr>
              <a:t>а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Arial"/>
              </a:rPr>
              <a:t>рынка</a:t>
            </a:r>
          </a:p>
        </p:txBody>
      </p:sp>
      <p:sp>
        <p:nvSpPr>
          <p:cNvPr id="35" name="Rechteck 34"/>
          <p:cNvSpPr/>
          <p:nvPr/>
        </p:nvSpPr>
        <p:spPr>
          <a:xfrm>
            <a:off x="555841" y="1236293"/>
            <a:ext cx="3633850" cy="1483101"/>
          </a:xfrm>
          <a:prstGeom prst="rect">
            <a:avLst/>
          </a:prstGeom>
          <a:gradFill flip="none" rotWithShape="1">
            <a:gsLst>
              <a:gs pos="0">
                <a:srgbClr val="822570"/>
              </a:gs>
              <a:gs pos="100000">
                <a:srgbClr val="822570">
                  <a:alpha val="75000"/>
                </a:srgbClr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Arial"/>
              </a:rPr>
              <a:t>KLEENGUARD* A30 Материал приблизительно на </a:t>
            </a:r>
            <a:r>
              <a:rPr lang="en-GB" sz="1600" b="1" dirty="0">
                <a:solidFill>
                  <a:srgbClr val="FFFFFF"/>
                </a:solidFill>
                <a:latin typeface="Arial"/>
              </a:rPr>
              <a:t>20% более дышащий, </a:t>
            </a:r>
            <a:r>
              <a:rPr lang="en-GB" sz="1600" dirty="0">
                <a:solidFill>
                  <a:srgbClr val="FFFFFF"/>
                </a:solidFill>
                <a:latin typeface="Arial"/>
              </a:rPr>
              <a:t>чем у </a:t>
            </a:r>
            <a:r>
              <a:rPr lang="ru-RU" sz="1600" dirty="0" smtClean="0">
                <a:solidFill>
                  <a:srgbClr val="FFFFFF"/>
                </a:solidFill>
                <a:latin typeface="Arial"/>
              </a:rPr>
              <a:t>лидера рынка</a:t>
            </a:r>
            <a:endParaRPr lang="ru-RU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489168" y="2902422"/>
            <a:ext cx="37044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/>
              </a:rPr>
              <a:t>Тестирование Ret &amp; Rct в соответствии с EN31092 / ISO11092</a:t>
            </a:r>
            <a:endParaRPr lang="ru-RU" sz="900" dirty="0">
              <a:latin typeface="Arial"/>
              <a:cs typeface="Arial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06400" y="230975"/>
            <a:ext cx="8578046" cy="569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>
                <a:solidFill>
                  <a:srgbClr val="4F2685"/>
                </a:solidFill>
              </a:rPr>
              <a:t>KLEENGUARD* A30 Комфорт и воздухопроницаемость</a:t>
            </a:r>
            <a:endParaRPr lang="ru-RU" sz="2800" dirty="0" smtClean="0">
              <a:solidFill>
                <a:srgbClr val="4F2685"/>
              </a:solidFill>
            </a:endParaRPr>
          </a:p>
        </p:txBody>
      </p:sp>
      <p:grpSp>
        <p:nvGrpSpPr>
          <p:cNvPr id="33" name="Gruppierung 32"/>
          <p:cNvGrpSpPr/>
          <p:nvPr/>
        </p:nvGrpSpPr>
        <p:grpSpPr>
          <a:xfrm>
            <a:off x="437541" y="3484465"/>
            <a:ext cx="4119456" cy="2569494"/>
            <a:chOff x="437541" y="3575175"/>
            <a:chExt cx="4119456" cy="2185921"/>
          </a:xfrm>
        </p:grpSpPr>
        <p:sp>
          <p:nvSpPr>
            <p:cNvPr id="20" name="Rechteck 19"/>
            <p:cNvSpPr/>
            <p:nvPr/>
          </p:nvSpPr>
          <p:spPr>
            <a:xfrm>
              <a:off x="437541" y="3575175"/>
              <a:ext cx="3900620" cy="293157"/>
            </a:xfrm>
            <a:prstGeom prst="rect">
              <a:avLst/>
            </a:prstGeom>
            <a:solidFill>
              <a:srgbClr val="8225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de-DE"/>
            </a:p>
          </p:txBody>
        </p:sp>
        <p:graphicFrame>
          <p:nvGraphicFramePr>
            <p:cNvPr id="6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9146451"/>
                </p:ext>
              </p:extLst>
            </p:nvPr>
          </p:nvGraphicFramePr>
          <p:xfrm>
            <a:off x="437541" y="3830366"/>
            <a:ext cx="4050677" cy="1930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3" name="Gruppierung 22"/>
            <p:cNvGrpSpPr/>
            <p:nvPr/>
          </p:nvGrpSpPr>
          <p:grpSpPr>
            <a:xfrm>
              <a:off x="2828040" y="4060039"/>
              <a:ext cx="1728957" cy="353366"/>
              <a:chOff x="2894088" y="1519760"/>
              <a:chExt cx="1921064" cy="392629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2894088" y="1611300"/>
                <a:ext cx="1512945" cy="246221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62500" lnSpcReduction="20000"/>
              </a:bodyPr>
              <a:lstStyle/>
              <a:p>
                <a:r>
                  <a:rPr lang="en-GB" sz="1000" dirty="0">
                    <a:solidFill>
                      <a:srgbClr val="4F2685"/>
                    </a:solidFill>
                    <a:latin typeface="Arial"/>
                  </a:rPr>
                  <a:t>Комбинезон KLEENGUARD* A30 </a:t>
                </a:r>
                <a:endParaRPr lang="ru-RU" sz="1000" dirty="0">
                  <a:solidFill>
                    <a:srgbClr val="4F2685"/>
                  </a:solidFill>
                </a:endParaRPr>
              </a:p>
            </p:txBody>
          </p:sp>
          <p:grpSp>
            <p:nvGrpSpPr>
              <p:cNvPr id="16" name="Gruppierung 15"/>
              <p:cNvGrpSpPr/>
              <p:nvPr/>
            </p:nvGrpSpPr>
            <p:grpSpPr>
              <a:xfrm>
                <a:off x="4363891" y="1519760"/>
                <a:ext cx="451261" cy="392629"/>
                <a:chOff x="4183854" y="1128708"/>
                <a:chExt cx="451261" cy="39262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4183854" y="1128708"/>
                  <a:ext cx="392629" cy="392629"/>
                </a:xfrm>
                <a:prstGeom prst="ellipse">
                  <a:avLst/>
                </a:prstGeom>
                <a:solidFill>
                  <a:schemeClr val="bg1"/>
                </a:solidFill>
                <a:ln w="19050" cmpd="sng">
                  <a:solidFill>
                    <a:srgbClr val="4F268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85000" lnSpcReduction="20000"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" name="TextBox 22"/>
                <p:cNvSpPr txBox="1"/>
                <p:nvPr/>
              </p:nvSpPr>
              <p:spPr>
                <a:xfrm>
                  <a:off x="4183854" y="1172479"/>
                  <a:ext cx="451261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GB" sz="1200" b="1" dirty="0" smtClean="0">
                      <a:solidFill>
                        <a:srgbClr val="822570"/>
                      </a:solidFill>
                      <a:latin typeface="Arial"/>
                    </a:rPr>
                    <a:t>0%</a:t>
                  </a:r>
                </a:p>
              </p:txBody>
            </p:sp>
          </p:grpSp>
        </p:grpSp>
        <p:sp>
          <p:nvSpPr>
            <p:cNvPr id="3" name="TextBox 13"/>
            <p:cNvSpPr txBox="1"/>
            <p:nvPr/>
          </p:nvSpPr>
          <p:spPr>
            <a:xfrm>
              <a:off x="480097" y="3575175"/>
              <a:ext cx="3961303" cy="2631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GB" sz="900" b="1" dirty="0" smtClean="0">
                  <a:solidFill>
                    <a:schemeClr val="bg1"/>
                  </a:solidFill>
                  <a:latin typeface="Arial"/>
                </a:rPr>
                <a:t>Устойчивость к проникновению тепла  Rct (теплоизоляционная способность)</a:t>
              </a:r>
            </a:p>
          </p:txBody>
        </p:sp>
      </p:grpSp>
      <p:grpSp>
        <p:nvGrpSpPr>
          <p:cNvPr id="34" name="Gruppierung 33"/>
          <p:cNvGrpSpPr/>
          <p:nvPr/>
        </p:nvGrpSpPr>
        <p:grpSpPr>
          <a:xfrm>
            <a:off x="4718501" y="3484465"/>
            <a:ext cx="4114800" cy="2712919"/>
            <a:chOff x="4718501" y="3575175"/>
            <a:chExt cx="4114800" cy="2712919"/>
          </a:xfrm>
        </p:grpSpPr>
        <p:graphicFrame>
          <p:nvGraphicFramePr>
            <p:cNvPr id="7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245666"/>
                </p:ext>
              </p:extLst>
            </p:nvPr>
          </p:nvGraphicFramePr>
          <p:xfrm>
            <a:off x="4718501" y="3819214"/>
            <a:ext cx="4114800" cy="2468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Rechteck 20"/>
            <p:cNvSpPr/>
            <p:nvPr/>
          </p:nvSpPr>
          <p:spPr>
            <a:xfrm>
              <a:off x="4964748" y="3575175"/>
              <a:ext cx="3663393" cy="293157"/>
            </a:xfrm>
            <a:prstGeom prst="rect">
              <a:avLst/>
            </a:prstGeom>
            <a:solidFill>
              <a:srgbClr val="8225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de-DE"/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4964748" y="3583059"/>
              <a:ext cx="3663394" cy="26314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900" b="1" dirty="0">
                  <a:solidFill>
                    <a:srgbClr val="FFFFFF"/>
                  </a:solidFill>
                  <a:latin typeface="Arial"/>
                </a:rPr>
                <a:t>Устойчивость к проникновению водяного пара, остат. </a:t>
              </a:r>
            </a:p>
          </p:txBody>
        </p:sp>
        <p:grpSp>
          <p:nvGrpSpPr>
            <p:cNvPr id="24" name="Gruppierung 23"/>
            <p:cNvGrpSpPr/>
            <p:nvPr/>
          </p:nvGrpSpPr>
          <p:grpSpPr>
            <a:xfrm>
              <a:off x="7232302" y="4053898"/>
              <a:ext cx="1600999" cy="353366"/>
              <a:chOff x="3036264" y="1519760"/>
              <a:chExt cx="1778888" cy="392629"/>
            </a:xfrm>
          </p:grpSpPr>
          <p:sp>
            <p:nvSpPr>
              <p:cNvPr id="25" name="Textfeld 24"/>
              <p:cNvSpPr txBox="1"/>
              <p:nvPr/>
            </p:nvSpPr>
            <p:spPr>
              <a:xfrm>
                <a:off x="3036264" y="1611300"/>
                <a:ext cx="1370769" cy="246221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r>
                  <a:rPr lang="en-GB" sz="1000" dirty="0">
                    <a:solidFill>
                      <a:srgbClr val="4F2685"/>
                    </a:solidFill>
                    <a:latin typeface="Arial"/>
                  </a:rPr>
                  <a:t>Комбинезон KLEENGUARD* A30 </a:t>
                </a:r>
                <a:endParaRPr lang="ru-RU" sz="1000" dirty="0">
                  <a:solidFill>
                    <a:srgbClr val="4F2685"/>
                  </a:solidFill>
                </a:endParaRPr>
              </a:p>
            </p:txBody>
          </p:sp>
          <p:grpSp>
            <p:nvGrpSpPr>
              <p:cNvPr id="26" name="Gruppierung 25"/>
              <p:cNvGrpSpPr/>
              <p:nvPr/>
            </p:nvGrpSpPr>
            <p:grpSpPr>
              <a:xfrm>
                <a:off x="4363891" y="1519760"/>
                <a:ext cx="451261" cy="392629"/>
                <a:chOff x="4183854" y="1128708"/>
                <a:chExt cx="451261" cy="392629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4183854" y="1128708"/>
                  <a:ext cx="392629" cy="392629"/>
                </a:xfrm>
                <a:prstGeom prst="ellipse">
                  <a:avLst/>
                </a:prstGeom>
                <a:solidFill>
                  <a:schemeClr val="bg1"/>
                </a:solidFill>
                <a:ln w="19050" cmpd="sng">
                  <a:solidFill>
                    <a:srgbClr val="4F268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TextBox 22"/>
                <p:cNvSpPr txBox="1"/>
                <p:nvPr/>
              </p:nvSpPr>
              <p:spPr>
                <a:xfrm>
                  <a:off x="4183854" y="1172479"/>
                  <a:ext cx="451261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2500" lnSpcReduction="10000"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GB" sz="1200" b="1" dirty="0" smtClean="0">
                      <a:solidFill>
                        <a:srgbClr val="822570"/>
                      </a:solidFill>
                      <a:latin typeface="Arial"/>
                    </a:rPr>
                    <a:t>0%</a:t>
                  </a:r>
                </a:p>
              </p:txBody>
            </p:sp>
          </p:grpSp>
        </p:grpSp>
      </p:grpSp>
      <p:sp>
        <p:nvSpPr>
          <p:cNvPr id="2" name="Rounded Rectangle 1"/>
          <p:cNvSpPr/>
          <p:nvPr/>
        </p:nvSpPr>
        <p:spPr>
          <a:xfrm>
            <a:off x="2924356" y="4478409"/>
            <a:ext cx="1385937" cy="2143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Основной европейский конкурент</a:t>
            </a:r>
            <a:endParaRPr lang="ru-RU" sz="800" dirty="0"/>
          </a:p>
        </p:txBody>
      </p:sp>
      <p:sp>
        <p:nvSpPr>
          <p:cNvPr id="29" name="Rounded Rectangle 28"/>
          <p:cNvSpPr/>
          <p:nvPr/>
        </p:nvSpPr>
        <p:spPr>
          <a:xfrm>
            <a:off x="970798" y="4958613"/>
            <a:ext cx="3339495" cy="2143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/>
              <a:t>Лидер рынка</a:t>
            </a:r>
            <a:endParaRPr lang="ru-RU" sz="800" dirty="0"/>
          </a:p>
        </p:txBody>
      </p:sp>
      <p:sp>
        <p:nvSpPr>
          <p:cNvPr id="30" name="Rounded Rectangle 29"/>
          <p:cNvSpPr/>
          <p:nvPr/>
        </p:nvSpPr>
        <p:spPr>
          <a:xfrm>
            <a:off x="6461185" y="5003833"/>
            <a:ext cx="2137413" cy="2143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/>
              <a:t>Лидер рынка</a:t>
            </a:r>
            <a:endParaRPr lang="ru-RU" sz="800" dirty="0"/>
          </a:p>
        </p:txBody>
      </p:sp>
      <p:sp>
        <p:nvSpPr>
          <p:cNvPr id="31" name="Rounded Rectangle 30"/>
          <p:cNvSpPr/>
          <p:nvPr/>
        </p:nvSpPr>
        <p:spPr>
          <a:xfrm>
            <a:off x="5348377" y="4520753"/>
            <a:ext cx="3250221" cy="2143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 smtClean="0"/>
              <a:t>Основной европейский конкурент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204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/>
            </a:r>
            <a:br/>
            <a:r>
              <a:t/>
            </a:r>
            <a:br/>
            <a:r>
              <a:rPr lang="en-GB" sz="4000" dirty="0" smtClean="0">
                <a:latin typeface="Arial"/>
              </a:rPr>
              <a:t>Надежный</a:t>
            </a:r>
            <a:endParaRPr lang="ru-RU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1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1390873" y="2782729"/>
            <a:ext cx="1469213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/>
          <p:cNvSpPr/>
          <p:nvPr/>
        </p:nvSpPr>
        <p:spPr>
          <a:xfrm>
            <a:off x="1390873" y="5399592"/>
            <a:ext cx="1466689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itle 3"/>
          <p:cNvSpPr txBox="1">
            <a:spLocks/>
          </p:cNvSpPr>
          <p:nvPr/>
        </p:nvSpPr>
        <p:spPr>
          <a:xfrm>
            <a:off x="406399" y="230975"/>
            <a:ext cx="8553447" cy="7396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560"/>
              </a:lnSpc>
            </a:pPr>
            <a:r>
              <a:rPr lang="en-GB" sz="2000" dirty="0" smtClean="0">
                <a:solidFill>
                  <a:srgbClr val="4F2685"/>
                </a:solidFill>
              </a:rPr>
              <a:t>KLEENGUARD*A30</a:t>
            </a:r>
            <a:r>
              <a:rPr lang="en-GB" sz="1200" dirty="0" smtClean="0">
                <a:solidFill>
                  <a:srgbClr val="4F2685"/>
                </a:solidFill>
              </a:rPr>
              <a:t> Легкий комбинезон для защиты от проникновения жидкостей и частиц</a:t>
            </a:r>
          </a:p>
          <a:p>
            <a:pPr>
              <a:lnSpc>
                <a:spcPts val="2560"/>
              </a:lnSpc>
            </a:pPr>
            <a:r>
              <a:rPr lang="en-GB" sz="1200" dirty="0" smtClean="0">
                <a:solidFill>
                  <a:srgbClr val="4F2685"/>
                </a:solidFill>
              </a:rPr>
              <a:t>Требования к дизайну и </a:t>
            </a:r>
            <a:r>
              <a:rPr lang="ru-RU" sz="1200" dirty="0" smtClean="0">
                <a:solidFill>
                  <a:srgbClr val="4F2685"/>
                </a:solidFill>
              </a:rPr>
              <a:t>соответствию нормам безопасности </a:t>
            </a:r>
            <a:endParaRPr lang="en-GB" sz="1200" dirty="0" smtClean="0">
              <a:solidFill>
                <a:srgbClr val="4F2685"/>
              </a:solidFill>
            </a:endParaRPr>
          </a:p>
        </p:txBody>
      </p:sp>
      <p:pic>
        <p:nvPicPr>
          <p:cNvPr id="40" name="Picture 7" descr="symbolantist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335" y="5501853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414" y="2896116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grpSp>
        <p:nvGrpSpPr>
          <p:cNvPr id="12" name="Gruppierung 11"/>
          <p:cNvGrpSpPr/>
          <p:nvPr/>
        </p:nvGrpSpPr>
        <p:grpSpPr>
          <a:xfrm>
            <a:off x="1390873" y="1916879"/>
            <a:ext cx="4487366" cy="756000"/>
            <a:chOff x="393063" y="1944092"/>
            <a:chExt cx="4487366" cy="756000"/>
          </a:xfrm>
        </p:grpSpPr>
        <p:sp>
          <p:nvSpPr>
            <p:cNvPr id="75" name="Rechteck 74"/>
            <p:cNvSpPr/>
            <p:nvPr/>
          </p:nvSpPr>
          <p:spPr>
            <a:xfrm>
              <a:off x="393063" y="1947721"/>
              <a:ext cx="1467951" cy="75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1508" y="2268044"/>
              <a:ext cx="511679" cy="200055"/>
            </a:xfrm>
            <a:prstGeom prst="rect">
              <a:avLst/>
            </a:prstGeom>
            <a:ln w="12700" cmpd="sng"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700" b="1" dirty="0" smtClean="0">
                  <a:solidFill>
                    <a:srgbClr val="1C1C1C"/>
                  </a:solidFill>
                  <a:latin typeface="Calibri" panose="020F0502020204030204" pitchFamily="34" charset="0"/>
                </a:rPr>
                <a:t>EN13034</a:t>
              </a:r>
              <a:endParaRPr lang="ru-RU" sz="7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Picture 8" descr="symbol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38" y="2021600"/>
              <a:ext cx="616450" cy="616450"/>
            </a:xfrm>
            <a:prstGeom prst="rect">
              <a:avLst/>
            </a:prstGeom>
            <a:noFill/>
            <a:ln w="12700" cmpd="sng">
              <a:noFill/>
            </a:ln>
          </p:spPr>
        </p:pic>
        <p:sp>
          <p:nvSpPr>
            <p:cNvPr id="74" name="Rechteck 73"/>
            <p:cNvSpPr/>
            <p:nvPr/>
          </p:nvSpPr>
          <p:spPr>
            <a:xfrm>
              <a:off x="1859752" y="1944092"/>
              <a:ext cx="3020677" cy="756000"/>
            </a:xfrm>
            <a:prstGeom prst="rect">
              <a:avLst/>
            </a:prstGeom>
            <a:solidFill>
              <a:srgbClr val="E8DE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76" name="TextBox 21"/>
            <p:cNvSpPr txBox="1"/>
            <p:nvPr/>
          </p:nvSpPr>
          <p:spPr>
            <a:xfrm>
              <a:off x="1926330" y="2067972"/>
              <a:ext cx="2582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822570"/>
                  </a:solidFill>
                  <a:latin typeface="Arial"/>
                </a:rPr>
                <a:t>Ограниченная защита от брызг жидкостей Тип 6-В</a:t>
              </a:r>
              <a:endParaRPr lang="ru-RU" sz="1400" b="1" dirty="0">
                <a:solidFill>
                  <a:srgbClr val="82257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1" name="Rechteck 80"/>
          <p:cNvSpPr/>
          <p:nvPr/>
        </p:nvSpPr>
        <p:spPr>
          <a:xfrm>
            <a:off x="2858824" y="2782729"/>
            <a:ext cx="3019415" cy="756000"/>
          </a:xfrm>
          <a:prstGeom prst="rect">
            <a:avLst/>
          </a:prstGeom>
          <a:solidFill>
            <a:srgbClr val="E8D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Box 21"/>
          <p:cNvSpPr txBox="1"/>
          <p:nvPr/>
        </p:nvSpPr>
        <p:spPr>
          <a:xfrm>
            <a:off x="2925402" y="2933110"/>
            <a:ext cx="291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Защита от твердых </a:t>
            </a:r>
            <a:r>
              <a:rPr lang="en-GB" sz="1400" b="1" dirty="0" err="1" smtClean="0">
                <a:solidFill>
                  <a:srgbClr val="822570"/>
                </a:solidFill>
                <a:latin typeface="Arial"/>
              </a:rPr>
              <a:t>частиц</a:t>
            </a:r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 </a:t>
            </a:r>
            <a:br>
              <a:rPr lang="en-GB" sz="1400" b="1" dirty="0" smtClean="0">
                <a:solidFill>
                  <a:srgbClr val="822570"/>
                </a:solidFill>
                <a:latin typeface="Arial"/>
              </a:rPr>
            </a:br>
            <a:r>
              <a:rPr lang="en-GB" sz="1400" b="1" dirty="0" err="1" smtClean="0">
                <a:solidFill>
                  <a:srgbClr val="822570"/>
                </a:solidFill>
                <a:latin typeface="Arial"/>
              </a:rPr>
              <a:t>Тип</a:t>
            </a:r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 5-В</a:t>
            </a:r>
            <a:endParaRPr lang="ru-RU" sz="14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29318" y="3111062"/>
            <a:ext cx="1017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>
                <a:solidFill>
                  <a:srgbClr val="1C1C1C"/>
                </a:solidFill>
                <a:latin typeface="Calibri" panose="020F0502020204030204" pitchFamily="34" charset="0"/>
              </a:rPr>
              <a:t>EN ISO 13982-1</a:t>
            </a:r>
            <a:endParaRPr lang="ru-RU" sz="800" b="1" dirty="0">
              <a:solidFill>
                <a:srgbClr val="1C1C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1390873" y="3649549"/>
            <a:ext cx="1467951" cy="75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554" y="3757578"/>
            <a:ext cx="578644" cy="57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hteck 86"/>
          <p:cNvSpPr/>
          <p:nvPr/>
        </p:nvSpPr>
        <p:spPr>
          <a:xfrm>
            <a:off x="2857562" y="3649549"/>
            <a:ext cx="3020677" cy="756000"/>
          </a:xfrm>
          <a:prstGeom prst="rect">
            <a:avLst/>
          </a:prstGeom>
          <a:solidFill>
            <a:srgbClr val="E8D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Box 21"/>
          <p:cNvSpPr txBox="1"/>
          <p:nvPr/>
        </p:nvSpPr>
        <p:spPr>
          <a:xfrm>
            <a:off x="2924140" y="3782856"/>
            <a:ext cx="183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Радиоактивная пыль</a:t>
            </a:r>
            <a:endParaRPr lang="ru-RU" sz="14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89" name="Rectangle 42"/>
          <p:cNvSpPr/>
          <p:nvPr/>
        </p:nvSpPr>
        <p:spPr>
          <a:xfrm>
            <a:off x="1429318" y="3923011"/>
            <a:ext cx="1017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1C1C1C"/>
                </a:solidFill>
                <a:latin typeface="Calibri" panose="020F0502020204030204" pitchFamily="34" charset="0"/>
              </a:rPr>
              <a:t>EN1073-2</a:t>
            </a:r>
          </a:p>
        </p:txBody>
      </p:sp>
      <p:sp>
        <p:nvSpPr>
          <p:cNvPr id="90" name="Rechteck 89"/>
          <p:cNvSpPr/>
          <p:nvPr/>
        </p:nvSpPr>
        <p:spPr>
          <a:xfrm>
            <a:off x="1390873" y="4514808"/>
            <a:ext cx="1466689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Picture 4" descr="http://www.kcdap.com/productfinder/productimages/IC0042_T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1910" y="4626141"/>
            <a:ext cx="553288" cy="554294"/>
          </a:xfrm>
          <a:prstGeom prst="rect">
            <a:avLst/>
          </a:prstGeom>
          <a:noFill/>
        </p:spPr>
      </p:pic>
      <p:sp>
        <p:nvSpPr>
          <p:cNvPr id="92" name="Rechteck 91"/>
          <p:cNvSpPr/>
          <p:nvPr/>
        </p:nvSpPr>
        <p:spPr>
          <a:xfrm>
            <a:off x="2856300" y="4514808"/>
            <a:ext cx="3021939" cy="756000"/>
          </a:xfrm>
          <a:prstGeom prst="rect">
            <a:avLst/>
          </a:prstGeom>
          <a:solidFill>
            <a:srgbClr val="E8D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Box 21"/>
          <p:cNvSpPr txBox="1"/>
          <p:nvPr/>
        </p:nvSpPr>
        <p:spPr>
          <a:xfrm>
            <a:off x="2922878" y="4638332"/>
            <a:ext cx="28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Защита от возбудителей инфекционных заболеваний</a:t>
            </a:r>
            <a:endParaRPr lang="ru-RU" sz="14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94" name="Rectangle 42"/>
          <p:cNvSpPr/>
          <p:nvPr/>
        </p:nvSpPr>
        <p:spPr>
          <a:xfrm>
            <a:off x="1429318" y="4778131"/>
            <a:ext cx="1017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1C1C1C"/>
                </a:solidFill>
                <a:latin typeface="Calibri" panose="020F0502020204030204" pitchFamily="34" charset="0"/>
              </a:rPr>
              <a:t>EN1073-2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1390873" y="1058122"/>
            <a:ext cx="4487366" cy="758866"/>
            <a:chOff x="393063" y="1058122"/>
            <a:chExt cx="4487366" cy="758866"/>
          </a:xfrm>
        </p:grpSpPr>
        <p:sp>
          <p:nvSpPr>
            <p:cNvPr id="63" name="Rechteck 62"/>
            <p:cNvSpPr/>
            <p:nvPr/>
          </p:nvSpPr>
          <p:spPr>
            <a:xfrm>
              <a:off x="1858490" y="1058122"/>
              <a:ext cx="3021939" cy="756000"/>
            </a:xfrm>
            <a:prstGeom prst="rect">
              <a:avLst/>
            </a:prstGeom>
            <a:solidFill>
              <a:srgbClr val="E8DE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393063" y="1070822"/>
              <a:ext cx="1466689" cy="746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72" name="TextBox 21"/>
            <p:cNvSpPr txBox="1"/>
            <p:nvPr/>
          </p:nvSpPr>
          <p:spPr>
            <a:xfrm>
              <a:off x="1925067" y="1266845"/>
              <a:ext cx="1839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822570"/>
                  </a:solidFill>
                  <a:latin typeface="Arial"/>
                </a:rPr>
                <a:t>СИЗ категории 3</a:t>
              </a:r>
              <a:endParaRPr lang="ru-RU" sz="1400" b="1" dirty="0">
                <a:solidFill>
                  <a:srgbClr val="822570"/>
                </a:solidFill>
                <a:latin typeface="Arial"/>
                <a:cs typeface="Arial"/>
              </a:endParaRPr>
            </a:p>
          </p:txBody>
        </p:sp>
        <p:sp>
          <p:nvSpPr>
            <p:cNvPr id="95" name="Rectangle 43"/>
            <p:cNvSpPr/>
            <p:nvPr/>
          </p:nvSpPr>
          <p:spPr>
            <a:xfrm>
              <a:off x="539953" y="1359267"/>
              <a:ext cx="291747" cy="153888"/>
            </a:xfrm>
            <a:prstGeom prst="rect">
              <a:avLst/>
            </a:prstGeom>
            <a:ln w="12700" cmpd="sng">
              <a:noFill/>
            </a:ln>
          </p:spPr>
          <p:txBody>
            <a:bodyPr wrap="none" lIns="0" rIns="0" bIns="0">
              <a:spAutoFit/>
            </a:bodyPr>
            <a:lstStyle/>
            <a:p>
              <a:r>
                <a:rPr lang="en-GB" sz="700" b="1" dirty="0" smtClean="0">
                  <a:solidFill>
                    <a:srgbClr val="1C1C1C"/>
                  </a:solidFill>
                  <a:latin typeface="Calibri" panose="020F0502020204030204" pitchFamily="34" charset="0"/>
                </a:rPr>
                <a:t>CE 0120</a:t>
              </a:r>
              <a:endParaRPr lang="ru-RU" sz="7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621" y="1102162"/>
              <a:ext cx="685800" cy="660400"/>
            </a:xfrm>
            <a:prstGeom prst="rect">
              <a:avLst/>
            </a:prstGeom>
          </p:spPr>
        </p:pic>
      </p:grpSp>
      <p:sp>
        <p:nvSpPr>
          <p:cNvPr id="98" name="Rechteck 97"/>
          <p:cNvSpPr/>
          <p:nvPr/>
        </p:nvSpPr>
        <p:spPr>
          <a:xfrm>
            <a:off x="2856300" y="5399592"/>
            <a:ext cx="3021939" cy="756000"/>
          </a:xfrm>
          <a:prstGeom prst="rect">
            <a:avLst/>
          </a:prstGeom>
          <a:solidFill>
            <a:srgbClr val="E8D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TextBox 21"/>
          <p:cNvSpPr txBox="1"/>
          <p:nvPr/>
        </p:nvSpPr>
        <p:spPr>
          <a:xfrm>
            <a:off x="2922878" y="5617386"/>
            <a:ext cx="2819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Антистатические свойства</a:t>
            </a:r>
            <a:endParaRPr lang="ru-RU" sz="14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100" name="Rectangle 42"/>
          <p:cNvSpPr/>
          <p:nvPr/>
        </p:nvSpPr>
        <p:spPr>
          <a:xfrm>
            <a:off x="1429318" y="5662915"/>
            <a:ext cx="101736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b="1" dirty="0">
                <a:solidFill>
                  <a:srgbClr val="1C1C1C"/>
                </a:solidFill>
                <a:latin typeface="Calibri" panose="020F0502020204030204" pitchFamily="34" charset="0"/>
              </a:rPr>
              <a:t>EN1149-5</a:t>
            </a:r>
          </a:p>
        </p:txBody>
      </p:sp>
      <p:pic>
        <p:nvPicPr>
          <p:cNvPr id="19" name="Bild 18" descr="Schutzanzu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72" y="1021838"/>
            <a:ext cx="21463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9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 txBox="1">
            <a:spLocks/>
          </p:cNvSpPr>
          <p:nvPr/>
        </p:nvSpPr>
        <p:spPr>
          <a:xfrm>
            <a:off x="406399" y="230975"/>
            <a:ext cx="8553447" cy="4130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560"/>
              </a:lnSpc>
            </a:pPr>
            <a:r>
              <a:rPr lang="en-GB" sz="2800" dirty="0">
                <a:solidFill>
                  <a:srgbClr val="4F2685"/>
                </a:solidFill>
              </a:rPr>
              <a:t>Исключительный уровень защиты работника </a:t>
            </a:r>
            <a:endParaRPr lang="ru-RU" sz="1600" dirty="0" smtClean="0">
              <a:solidFill>
                <a:srgbClr val="4F2685"/>
              </a:solidFill>
            </a:endParaRPr>
          </a:p>
        </p:txBody>
      </p:sp>
      <p:pic>
        <p:nvPicPr>
          <p:cNvPr id="5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37" name="TextBox 1"/>
          <p:cNvSpPr txBox="1"/>
          <p:nvPr/>
        </p:nvSpPr>
        <p:spPr>
          <a:xfrm>
            <a:off x="423089" y="842022"/>
            <a:ext cx="81376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4F2685"/>
                </a:solidFill>
                <a:latin typeface="Arial"/>
              </a:rPr>
              <a:t>Устойчивость к проникновению широкого спектра химических веществ, обычно используемых во многих отраслях промышленности и прикладных технологиях</a:t>
            </a:r>
            <a:endParaRPr lang="ru-RU" sz="1600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7274" y="1761993"/>
            <a:ext cx="671950" cy="7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5035" y="1767851"/>
            <a:ext cx="668339" cy="7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8541" y="1761993"/>
            <a:ext cx="680821" cy="7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6"/>
          <p:cNvSpPr/>
          <p:nvPr/>
        </p:nvSpPr>
        <p:spPr>
          <a:xfrm>
            <a:off x="1437274" y="2945223"/>
            <a:ext cx="3734826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F2685"/>
                </a:solidFill>
                <a:latin typeface="Arial"/>
              </a:rPr>
              <a:t>Изопропанол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47" name="Rectangle 7"/>
          <p:cNvSpPr/>
          <p:nvPr/>
        </p:nvSpPr>
        <p:spPr>
          <a:xfrm>
            <a:off x="666892" y="3314555"/>
            <a:ext cx="3451310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solidFill>
                  <a:srgbClr val="4F2685"/>
                </a:solidFill>
                <a:latin typeface="Arial"/>
              </a:rPr>
              <a:t>Изогексан (2-метилпентан)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48" name="Rectangle 8"/>
          <p:cNvSpPr/>
          <p:nvPr/>
        </p:nvSpPr>
        <p:spPr>
          <a:xfrm>
            <a:off x="666893" y="3718849"/>
            <a:ext cx="6375352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F2685"/>
                </a:solidFill>
                <a:latin typeface="Arial"/>
              </a:rPr>
              <a:t>Ацетон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49" name="Rectangle 9"/>
          <p:cNvSpPr/>
          <p:nvPr/>
        </p:nvSpPr>
        <p:spPr>
          <a:xfrm>
            <a:off x="1437274" y="4113286"/>
            <a:ext cx="6101199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F2685"/>
                </a:solidFill>
                <a:latin typeface="Arial"/>
              </a:rPr>
              <a:t>Ксилол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50" name="Rectangle 10"/>
          <p:cNvSpPr/>
          <p:nvPr/>
        </p:nvSpPr>
        <p:spPr>
          <a:xfrm>
            <a:off x="666894" y="4503932"/>
            <a:ext cx="7794718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F2685"/>
                </a:solidFill>
                <a:latin typeface="Arial"/>
              </a:rPr>
              <a:t>Аграл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51" name="Rectangle 11"/>
          <p:cNvSpPr/>
          <p:nvPr/>
        </p:nvSpPr>
        <p:spPr>
          <a:xfrm>
            <a:off x="666894" y="4886912"/>
            <a:ext cx="7794718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F2685"/>
                </a:solidFill>
                <a:latin typeface="Arial"/>
              </a:rPr>
              <a:t>Раствор гидроокиси натрия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52" name="Rectangle 12"/>
          <p:cNvSpPr/>
          <p:nvPr/>
        </p:nvSpPr>
        <p:spPr>
          <a:xfrm>
            <a:off x="4153580" y="2548595"/>
            <a:ext cx="3734826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4F2685"/>
                </a:solidFill>
                <a:latin typeface="Arial"/>
              </a:rPr>
              <a:t>Хроматы и изоцианаты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53" name="Rectangle 13"/>
          <p:cNvSpPr/>
          <p:nvPr/>
        </p:nvSpPr>
        <p:spPr>
          <a:xfrm>
            <a:off x="666892" y="5301865"/>
            <a:ext cx="7794720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F2685"/>
                </a:solidFill>
                <a:latin typeface="Arial"/>
              </a:rPr>
              <a:t>Серная кислота</a:t>
            </a: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534770" y="2330653"/>
            <a:ext cx="4790364" cy="799236"/>
          </a:xfrm>
          <a:prstGeom prst="ellipse">
            <a:avLst/>
          </a:prstGeom>
          <a:noFill/>
          <a:ln w="15875" cmpd="sng">
            <a:solidFill>
              <a:srgbClr val="8225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685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069" y="1040008"/>
            <a:ext cx="8452884" cy="55409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1100" b="1" dirty="0" smtClean="0">
                <a:solidFill>
                  <a:srgbClr val="822570"/>
                </a:solidFill>
                <a:latin typeface="Arial"/>
              </a:rPr>
              <a:t>Изопропанол: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органический алкоголь, широко применяемый как растворитель и используемый в красках,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мастиках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, типографских красках, клеях, очистителях и осушителях при производстве электронных компонентов и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металлов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 (для сохранения текучести при пониженной температуре)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. </a:t>
            </a:r>
          </a:p>
          <a:p>
            <a:r>
              <a:rPr sz="1100" dirty="0" smtClean="0"/>
              <a:t> </a:t>
            </a:r>
          </a:p>
          <a:p>
            <a:r>
              <a:rPr lang="en-GB" sz="1100" b="1" dirty="0">
                <a:solidFill>
                  <a:srgbClr val="822570"/>
                </a:solidFill>
                <a:latin typeface="Arial"/>
              </a:rPr>
              <a:t>Изогексан (2-метилпентан</a:t>
            </a:r>
            <a:r>
              <a:rPr lang="en-GB" sz="1100" b="1" dirty="0" smtClean="0">
                <a:solidFill>
                  <a:srgbClr val="822570"/>
                </a:solidFill>
                <a:latin typeface="Arial"/>
              </a:rPr>
              <a:t>):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органический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углеводород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, широко используемый в качестве промышленного растворителя для очистки и обезжиривания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различных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поверхностей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.</a:t>
            </a:r>
          </a:p>
          <a:p>
            <a:endParaRPr lang="ru-RU" sz="1100" b="1" dirty="0" smtClean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1100" b="1" dirty="0" smtClean="0">
                <a:solidFill>
                  <a:srgbClr val="822570"/>
                </a:solidFill>
                <a:latin typeface="Arial"/>
              </a:rPr>
              <a:t>Ацетон:</a:t>
            </a:r>
            <a:r>
              <a:rPr sz="1100" dirty="0" smtClean="0"/>
              <a:t> 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органический химикат из семейства кетонных, используемый как растворитель для моющих средств,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(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например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,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для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обезжиривани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я металлических поверхностей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перед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окраской), а также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в производстве автомобильных лаков, покрытий, красок и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мастик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.</a:t>
            </a:r>
          </a:p>
          <a:p>
            <a:endParaRPr lang="ru-RU" sz="1100" b="1" dirty="0" smtClean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1100" b="1" dirty="0" smtClean="0">
                <a:solidFill>
                  <a:srgbClr val="822570"/>
                </a:solidFill>
                <a:latin typeface="Arial"/>
              </a:rPr>
              <a:t>Ксилол: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органическое химическое соединение из семейства ароматических углеводородов, используемое как растворитель при разбавлении краски и лаков, очиститель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для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стали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. Широков используется в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производств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е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крас</a:t>
            </a:r>
            <a:r>
              <a:rPr lang="ru-RU" sz="1100" b="1" dirty="0" err="1" smtClean="0">
                <a:solidFill>
                  <a:srgbClr val="4F2685"/>
                </a:solidFill>
                <a:latin typeface="Arial"/>
              </a:rPr>
              <a:t>ок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и в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машиностроении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, а том числе при обслуживании конвейеров и ремонтных работах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.</a:t>
            </a:r>
          </a:p>
          <a:p>
            <a:endParaRPr lang="ru-RU" sz="1100" b="1" dirty="0" smtClean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1100" b="1" dirty="0" smtClean="0">
                <a:solidFill>
                  <a:srgbClr val="822570"/>
                </a:solidFill>
                <a:latin typeface="Arial"/>
              </a:rPr>
              <a:t>Аграл: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неорганическое поверхностно активное вещество (смачивающее средство), используемое в сельском хозяйстве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для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гербицидов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 и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инсектицидов. Оно предназначено для уменьшения поверхностного натяжения капель воды, заставляя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их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растекаться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по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100" b="1" dirty="0">
                <a:solidFill>
                  <a:srgbClr val="4F2685"/>
                </a:solidFill>
                <a:latin typeface="Arial"/>
              </a:rPr>
              <a:t>обрабатываемой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поверхности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. Эта функция является типичной для ПАВ, а они находятся в большинстве чистящих средств. </a:t>
            </a:r>
          </a:p>
          <a:p>
            <a:endParaRPr lang="ru-RU" sz="1100" b="1" dirty="0" smtClean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1100" b="1" dirty="0" smtClean="0">
                <a:solidFill>
                  <a:srgbClr val="822570"/>
                </a:solidFill>
                <a:latin typeface="Arial"/>
              </a:rPr>
              <a:t>Раствор гидроокиси натрия: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неорганическое химическое щелочное соединение.</a:t>
            </a:r>
          </a:p>
          <a:p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используется для производства анионогенных поверхностно-активных веществ, является основным компонентом в большинстве моющих и чистящих средств, </a:t>
            </a:r>
            <a:r>
              <a:rPr sz="1100" dirty="0" smtClean="0"/>
              <a:t>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например, очень часто используется как промышленное и бытовое чистящее вещество.</a:t>
            </a:r>
            <a:r>
              <a:rPr sz="1100" dirty="0" smtClean="0"/>
              <a:t>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Имеет важное значение для пищевой промышленности, например, для промывки и химической очистки от кожуры фруктов и овощей, ошпаривания птицы, глубокой очистки. Кроме всего этого используется в металлургической промышленности для травления алюминия и удаления краски.</a:t>
            </a:r>
          </a:p>
          <a:p>
            <a:endParaRPr lang="ru-RU" sz="1100" b="1" dirty="0" smtClean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1100" b="1" dirty="0" smtClean="0">
                <a:solidFill>
                  <a:srgbClr val="822570"/>
                </a:solidFill>
                <a:latin typeface="Arial"/>
              </a:rPr>
              <a:t>Серная кислота: 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высокоагрессивная, концентрированная неорганическая кислота, используемая в производстве фосфатных удобрений, широко используемая в химической промышленности для производства моющих средств,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мастик</a:t>
            </a:r>
            <a:r>
              <a:rPr lang="en-GB" sz="1100" b="1" dirty="0" smtClean="0">
                <a:solidFill>
                  <a:srgbClr val="4F2685"/>
                </a:solidFill>
                <a:latin typeface="Arial"/>
              </a:rPr>
              <a:t>, лекарственных препаратов, смазок, красок и </a:t>
            </a:r>
            <a:r>
              <a:rPr lang="en-GB" sz="1100" b="1" dirty="0" err="1" smtClean="0">
                <a:solidFill>
                  <a:srgbClr val="4F2685"/>
                </a:solidFill>
                <a:latin typeface="Arial"/>
              </a:rPr>
              <a:t>эмалей</a:t>
            </a:r>
            <a:r>
              <a:rPr lang="ru-RU" sz="1100" b="1" dirty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100" b="1" dirty="0" smtClean="0">
                <a:solidFill>
                  <a:srgbClr val="4F2685"/>
                </a:solidFill>
                <a:latin typeface="Arial"/>
              </a:rPr>
              <a:t>и </a:t>
            </a:r>
            <a:r>
              <a:rPr lang="ru-RU" sz="1100" b="1" dirty="0" err="1" smtClean="0">
                <a:solidFill>
                  <a:srgbClr val="4F2685"/>
                </a:solidFill>
                <a:latin typeface="Arial"/>
              </a:rPr>
              <a:t>тп</a:t>
            </a:r>
            <a:endParaRPr lang="ru-RU" sz="1100" b="1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400" y="230975"/>
            <a:ext cx="82296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>
                <a:solidFill>
                  <a:srgbClr val="4F2685"/>
                </a:solidFill>
                <a:latin typeface="Arial"/>
              </a:rPr>
              <a:t>Используемые в испытаниях химические вещества охватывают широкий диапазон промышленного применения</a:t>
            </a:r>
            <a:endParaRPr lang="ru-RU" sz="2000" b="1" dirty="0">
              <a:solidFill>
                <a:srgbClr val="4F268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2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 txBox="1">
            <a:spLocks/>
          </p:cNvSpPr>
          <p:nvPr/>
        </p:nvSpPr>
        <p:spPr>
          <a:xfrm>
            <a:off x="406399" y="230975"/>
            <a:ext cx="8553447" cy="4130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560"/>
              </a:lnSpc>
            </a:pPr>
            <a:r>
              <a:rPr lang="en-GB" sz="2800" dirty="0">
                <a:solidFill>
                  <a:srgbClr val="4F2685"/>
                </a:solidFill>
              </a:rPr>
              <a:t>Исключительный уровень защиты работника </a:t>
            </a:r>
            <a:endParaRPr lang="ru-RU" sz="1600" dirty="0" smtClean="0">
              <a:solidFill>
                <a:srgbClr val="4F2685"/>
              </a:solidFill>
            </a:endParaRPr>
          </a:p>
        </p:txBody>
      </p:sp>
      <p:pic>
        <p:nvPicPr>
          <p:cNvPr id="5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18" name="Rectangle 6"/>
          <p:cNvSpPr/>
          <p:nvPr/>
        </p:nvSpPr>
        <p:spPr>
          <a:xfrm>
            <a:off x="426391" y="1164677"/>
            <a:ext cx="8137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KLEENGUARD* A30 является </a:t>
            </a:r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единственным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6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защитным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комбинезоном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, </a:t>
            </a:r>
            <a:r>
              <a:rPr lang="ru-RU" sz="1600" b="1" dirty="0" smtClean="0">
                <a:solidFill>
                  <a:srgbClr val="4F2685"/>
                </a:solidFill>
                <a:latin typeface="Arial"/>
              </a:rPr>
              <a:t>который протестирован на защиту от </a:t>
            </a:r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воздействия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 хроматов и </a:t>
            </a:r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изоцианатов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 </a:t>
            </a:r>
            <a:endParaRPr lang="ru-RU" sz="1600" b="1" dirty="0" smtClean="0">
              <a:solidFill>
                <a:srgbClr val="4F2685"/>
              </a:solidFill>
              <a:latin typeface="Arial"/>
            </a:endParaRPr>
          </a:p>
          <a:p>
            <a:endParaRPr lang="ru-RU" sz="1600" b="1" dirty="0">
              <a:solidFill>
                <a:srgbClr val="4F2685"/>
              </a:solidFill>
              <a:latin typeface="Arial"/>
            </a:endParaRPr>
          </a:p>
          <a:p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Краски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 на основе изоцианата: </a:t>
            </a:r>
          </a:p>
          <a:p>
            <a:r>
              <a:rPr lang="en-GB" sz="1400" dirty="0" smtClean="0">
                <a:solidFill>
                  <a:srgbClr val="822570"/>
                </a:solidFill>
                <a:latin typeface="Arial"/>
              </a:rPr>
              <a:t>проверено на полиуретане с содержанием полимерного изоцианата</a:t>
            </a:r>
            <a:r>
              <a:rPr sz="1600" dirty="0" smtClean="0"/>
              <a:t> </a:t>
            </a:r>
            <a:r>
              <a:rPr lang="en-GB" sz="1400" dirty="0">
                <a:solidFill>
                  <a:srgbClr val="822570"/>
                </a:solidFill>
                <a:latin typeface="Arial"/>
              </a:rPr>
              <a:t>(40% конц.)*</a:t>
            </a:r>
          </a:p>
          <a:p>
            <a:r>
              <a:rPr lang="en-GB" sz="1400" dirty="0" smtClean="0">
                <a:solidFill>
                  <a:srgbClr val="822570"/>
                </a:solidFill>
                <a:latin typeface="Arial"/>
              </a:rPr>
              <a:t>(40% автокраски Temecula)</a:t>
            </a:r>
          </a:p>
          <a:p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Продолжительность испытания</a:t>
            </a:r>
            <a:r>
              <a:rPr lang="en-GB" sz="1400" dirty="0">
                <a:solidFill>
                  <a:srgbClr val="822570"/>
                </a:solidFill>
                <a:latin typeface="Arial"/>
              </a:rPr>
              <a:t>: 60 минут </a:t>
            </a:r>
            <a:r>
              <a:rPr lang="en-GB" sz="1400" dirty="0" err="1">
                <a:solidFill>
                  <a:srgbClr val="822570"/>
                </a:solidFill>
                <a:latin typeface="Arial"/>
              </a:rPr>
              <a:t>при</a:t>
            </a:r>
            <a:r>
              <a:rPr lang="en-GB" sz="1400" dirty="0">
                <a:solidFill>
                  <a:srgbClr val="822570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822570"/>
                </a:solidFill>
                <a:latin typeface="Arial"/>
              </a:rPr>
              <a:t>нормальном </a:t>
            </a:r>
            <a:r>
              <a:rPr lang="en-GB" sz="1400" dirty="0" err="1" smtClean="0">
                <a:solidFill>
                  <a:srgbClr val="822570"/>
                </a:solidFill>
                <a:latin typeface="Arial"/>
              </a:rPr>
              <a:t>давлении</a:t>
            </a:r>
            <a:endParaRPr lang="ru-RU" sz="1400" dirty="0" smtClean="0">
              <a:solidFill>
                <a:srgbClr val="822570"/>
              </a:solidFill>
              <a:latin typeface="Arial"/>
            </a:endParaRPr>
          </a:p>
          <a:p>
            <a:endParaRPr lang="ru-RU" sz="1400" dirty="0" smtClean="0">
              <a:latin typeface="Arial"/>
              <a:cs typeface="Arial"/>
            </a:endParaRPr>
          </a:p>
          <a:p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Грунтов</a:t>
            </a:r>
            <a:r>
              <a:rPr lang="ru-RU" sz="1600" b="1" dirty="0" err="1" smtClean="0">
                <a:solidFill>
                  <a:srgbClr val="4F2685"/>
                </a:solidFill>
                <a:latin typeface="Arial"/>
              </a:rPr>
              <a:t>ки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4F2685"/>
                </a:solidFill>
                <a:latin typeface="Arial"/>
              </a:rPr>
              <a:t>на</a:t>
            </a:r>
            <a:r>
              <a:rPr lang="en-GB" sz="1600" b="1" dirty="0" smtClean="0">
                <a:solidFill>
                  <a:srgbClr val="4F2685"/>
                </a:solidFill>
                <a:latin typeface="Arial"/>
              </a:rPr>
              <a:t> основе хроматов:  </a:t>
            </a:r>
          </a:p>
          <a:p>
            <a:r>
              <a:rPr lang="en-GB" sz="1400" dirty="0" smtClean="0">
                <a:solidFill>
                  <a:srgbClr val="822570"/>
                </a:solidFill>
                <a:latin typeface="Arial"/>
              </a:rPr>
              <a:t>Проведение испытания на </a:t>
            </a:r>
            <a:r>
              <a:rPr lang="en-GB" sz="1400" dirty="0" err="1" smtClean="0">
                <a:solidFill>
                  <a:srgbClr val="822570"/>
                </a:solidFill>
                <a:latin typeface="Arial"/>
              </a:rPr>
              <a:t>проникновение</a:t>
            </a:r>
            <a:r>
              <a:rPr lang="en-GB" sz="1400" dirty="0" smtClean="0">
                <a:solidFill>
                  <a:srgbClr val="822570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822570"/>
                </a:solidFill>
                <a:latin typeface="Arial"/>
              </a:rPr>
              <a:t>жидкостей на примере </a:t>
            </a:r>
            <a:r>
              <a:rPr lang="en-GB" sz="1400" dirty="0" err="1" smtClean="0">
                <a:solidFill>
                  <a:srgbClr val="822570"/>
                </a:solidFill>
                <a:latin typeface="Arial"/>
              </a:rPr>
              <a:t>хроматной</a:t>
            </a:r>
            <a:r>
              <a:rPr sz="1600" dirty="0" smtClean="0"/>
              <a:t> </a:t>
            </a:r>
            <a:r>
              <a:rPr lang="en-GB" sz="1400" dirty="0" err="1">
                <a:solidFill>
                  <a:srgbClr val="822570"/>
                </a:solidFill>
                <a:latin typeface="Arial"/>
              </a:rPr>
              <a:t>коррозионноустойчивой</a:t>
            </a:r>
            <a:r>
              <a:rPr lang="en-GB" sz="1400" dirty="0">
                <a:solidFill>
                  <a:srgbClr val="822570"/>
                </a:solidFill>
                <a:latin typeface="Arial"/>
              </a:rPr>
              <a:t> </a:t>
            </a:r>
            <a:r>
              <a:rPr lang="ru-RU" sz="1400" dirty="0" err="1" smtClean="0">
                <a:solidFill>
                  <a:srgbClr val="822570"/>
                </a:solidFill>
                <a:latin typeface="Arial"/>
              </a:rPr>
              <a:t>грутновки</a:t>
            </a:r>
            <a:r>
              <a:rPr lang="ru-RU" sz="1400" dirty="0" smtClean="0">
                <a:solidFill>
                  <a:srgbClr val="822570"/>
                </a:solidFill>
                <a:latin typeface="Arial"/>
              </a:rPr>
              <a:t> </a:t>
            </a:r>
            <a:r>
              <a:rPr lang="en-GB" sz="1400" dirty="0" smtClean="0">
                <a:solidFill>
                  <a:srgbClr val="822570"/>
                </a:solidFill>
                <a:latin typeface="Arial"/>
              </a:rPr>
              <a:t>(10%)*</a:t>
            </a:r>
            <a:r>
              <a:rPr lang="en-GB" sz="1400" baseline="30000" dirty="0" smtClean="0">
                <a:solidFill>
                  <a:srgbClr val="822570"/>
                </a:solidFill>
                <a:latin typeface="Arial"/>
              </a:rPr>
              <a:t>1</a:t>
            </a:r>
          </a:p>
          <a:p>
            <a:r>
              <a:rPr lang="ru-RU" sz="1400" dirty="0" smtClean="0">
                <a:solidFill>
                  <a:srgbClr val="822570"/>
                </a:solidFill>
                <a:latin typeface="Arial"/>
              </a:rPr>
              <a:t>Х</a:t>
            </a:r>
            <a:r>
              <a:rPr lang="en-GB" sz="1400" dirty="0" err="1" smtClean="0">
                <a:solidFill>
                  <a:srgbClr val="822570"/>
                </a:solidFill>
                <a:latin typeface="Arial"/>
              </a:rPr>
              <a:t>роматная</a:t>
            </a:r>
            <a:r>
              <a:rPr lang="en-GB" sz="1400" dirty="0" smtClean="0">
                <a:solidFill>
                  <a:srgbClr val="822570"/>
                </a:solidFill>
                <a:latin typeface="Arial"/>
              </a:rPr>
              <a:t> эпоксидная </a:t>
            </a:r>
            <a:r>
              <a:rPr lang="en-GB" sz="1400" dirty="0" err="1" smtClean="0">
                <a:solidFill>
                  <a:srgbClr val="822570"/>
                </a:solidFill>
                <a:latin typeface="Arial"/>
              </a:rPr>
              <a:t>полиамидная</a:t>
            </a:r>
            <a:r>
              <a:rPr lang="en-GB" sz="1400" dirty="0" smtClean="0">
                <a:solidFill>
                  <a:srgbClr val="822570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822570"/>
                </a:solidFill>
                <a:latin typeface="Arial"/>
              </a:rPr>
              <a:t>грунтовка </a:t>
            </a:r>
            <a:r>
              <a:rPr lang="en-GB" sz="1400" dirty="0" smtClean="0">
                <a:solidFill>
                  <a:srgbClr val="822570"/>
                </a:solidFill>
                <a:latin typeface="Arial"/>
              </a:rPr>
              <a:t>Sherwin Williams</a:t>
            </a:r>
            <a:r>
              <a:rPr lang="ru-RU" sz="1400" dirty="0" smtClean="0">
                <a:solidFill>
                  <a:srgbClr val="82257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822570"/>
                </a:solidFill>
                <a:latin typeface="Arial"/>
              </a:rPr>
              <a:t>Green</a:t>
            </a:r>
            <a:r>
              <a:rPr lang="en-GB" sz="1400" dirty="0" smtClean="0">
                <a:solidFill>
                  <a:srgbClr val="822570"/>
                </a:solidFill>
                <a:latin typeface="Arial"/>
              </a:rPr>
              <a:t> MIL-P-23377K/Type I-C2</a:t>
            </a:r>
          </a:p>
          <a:p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Продолжительность испытания</a:t>
            </a:r>
            <a:r>
              <a:rPr lang="en-GB" sz="1400" dirty="0">
                <a:solidFill>
                  <a:srgbClr val="822570"/>
                </a:solidFill>
                <a:latin typeface="Arial"/>
              </a:rPr>
              <a:t>: 60 минут </a:t>
            </a:r>
            <a:r>
              <a:rPr lang="en-GB" sz="1400" dirty="0" err="1">
                <a:solidFill>
                  <a:srgbClr val="822570"/>
                </a:solidFill>
                <a:latin typeface="Arial"/>
              </a:rPr>
              <a:t>при</a:t>
            </a:r>
            <a:r>
              <a:rPr lang="en-GB" sz="1400" dirty="0">
                <a:solidFill>
                  <a:srgbClr val="822570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822570"/>
                </a:solidFill>
                <a:latin typeface="Arial"/>
              </a:rPr>
              <a:t>нормальном </a:t>
            </a:r>
            <a:r>
              <a:rPr lang="en-GB" sz="1400" dirty="0" err="1" smtClean="0">
                <a:solidFill>
                  <a:srgbClr val="822570"/>
                </a:solidFill>
                <a:latin typeface="Arial"/>
              </a:rPr>
              <a:t>давлении</a:t>
            </a:r>
            <a:endParaRPr lang="en-GB" sz="1400" dirty="0" smtClean="0">
              <a:solidFill>
                <a:srgbClr val="822570"/>
              </a:solidFill>
              <a:latin typeface="Arial"/>
            </a:endParaRPr>
          </a:p>
          <a:p>
            <a:endParaRPr lang="ru-RU" sz="1400" dirty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1400" b="1" dirty="0" smtClean="0">
                <a:solidFill>
                  <a:srgbClr val="4F2685"/>
                </a:solidFill>
                <a:latin typeface="Arial"/>
              </a:rPr>
              <a:t>После испытания каждым химическим веществом не наблюдалось никаких изменений нижнего слоя</a:t>
            </a:r>
          </a:p>
          <a:p>
            <a:endParaRPr lang="ru-RU" sz="1400" dirty="0">
              <a:latin typeface="Arial"/>
              <a:cs typeface="Arial"/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449348" y="5592157"/>
            <a:ext cx="8546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Arial"/>
              </a:rPr>
              <a:t>*независимые испытания в Северной Америке в соответствии со стандартом ASTM F903</a:t>
            </a:r>
          </a:p>
          <a:p>
            <a:r>
              <a:rPr lang="en-GB" sz="1000" dirty="0" smtClean="0">
                <a:latin typeface="Arial"/>
              </a:rPr>
              <a:t> (Стандартный метод испытаний на сопротивляемость материалов, применяемых в защитной одежде, проникновению жидкостей) </a:t>
            </a:r>
            <a:endParaRPr lang="ru-RU" sz="1000" dirty="0" smtClean="0">
              <a:latin typeface="Arial"/>
              <a:cs typeface="Arial"/>
            </a:endParaRPr>
          </a:p>
          <a:p>
            <a:r>
              <a:rPr lang="en-GB" sz="1000" baseline="30000" dirty="0" smtClean="0">
                <a:latin typeface="Arial"/>
              </a:rPr>
              <a:t>1</a:t>
            </a:r>
            <a:r>
              <a:rPr lang="en-GB" sz="1000" dirty="0" smtClean="0">
                <a:latin typeface="Arial"/>
              </a:rPr>
              <a:t> Результаты получены на 1 партии продукции</a:t>
            </a:r>
            <a:endParaRPr lang="ru-RU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85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t/>
            </a:r>
            <a:br/>
            <a:r>
              <a:t/>
            </a:r>
            <a:br/>
            <a:r>
              <a:rPr lang="en-GB" sz="4000" dirty="0" smtClean="0">
                <a:solidFill>
                  <a:srgbClr val="FFFFFF"/>
                </a:solidFill>
                <a:latin typeface="Arial"/>
              </a:rPr>
              <a:t>Удобный</a:t>
            </a:r>
            <a:r>
              <a:t/>
            </a:r>
            <a:br/>
            <a:endParaRPr lang="ru-RU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1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 txBox="1">
            <a:spLocks/>
          </p:cNvSpPr>
          <p:nvPr/>
        </p:nvSpPr>
        <p:spPr>
          <a:xfrm>
            <a:off x="406399" y="230975"/>
            <a:ext cx="8553447" cy="7396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560"/>
              </a:lnSpc>
            </a:pPr>
            <a:r>
              <a:rPr lang="en-GB" sz="2800" dirty="0" smtClean="0">
                <a:solidFill>
                  <a:srgbClr val="4F2685"/>
                </a:solidFill>
              </a:rPr>
              <a:t>Комбинезон KLEENGUARD* A30</a:t>
            </a:r>
            <a:r>
              <a:rPr dirty="0" smtClean="0"/>
              <a:t> </a:t>
            </a:r>
          </a:p>
          <a:p>
            <a:pPr>
              <a:lnSpc>
                <a:spcPts val="2560"/>
              </a:lnSpc>
            </a:pPr>
            <a:r>
              <a:rPr lang="en-GB" sz="1600" dirty="0" smtClean="0">
                <a:solidFill>
                  <a:srgbClr val="4F2685"/>
                </a:solidFill>
              </a:rPr>
              <a:t>Дизайн легкого защитного комбинезона для защиты от жидкостей и частиц и требования ЕС к сертификации соответствия</a:t>
            </a:r>
          </a:p>
        </p:txBody>
      </p:sp>
      <p:pic>
        <p:nvPicPr>
          <p:cNvPr id="19" name="Bild 18" descr="Schutzanzu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624" y="1058122"/>
            <a:ext cx="2146300" cy="5435600"/>
          </a:xfrm>
          <a:prstGeom prst="rect">
            <a:avLst/>
          </a:prstGeom>
        </p:spPr>
      </p:pic>
      <p:sp>
        <p:nvSpPr>
          <p:cNvPr id="32" name="Left Arrow 31"/>
          <p:cNvSpPr/>
          <p:nvPr/>
        </p:nvSpPr>
        <p:spPr>
          <a:xfrm>
            <a:off x="5905391" y="1353859"/>
            <a:ext cx="880909" cy="108000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5" name="Left Arrow 44"/>
          <p:cNvSpPr/>
          <p:nvPr/>
        </p:nvSpPr>
        <p:spPr>
          <a:xfrm rot="19953605">
            <a:off x="6221407" y="1924268"/>
            <a:ext cx="595268" cy="103150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6" name="Left Arrow 45"/>
          <p:cNvSpPr/>
          <p:nvPr/>
        </p:nvSpPr>
        <p:spPr>
          <a:xfrm rot="674403">
            <a:off x="6404236" y="3380040"/>
            <a:ext cx="670762" cy="108000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7" name="Left Arrow 46"/>
          <p:cNvSpPr/>
          <p:nvPr/>
        </p:nvSpPr>
        <p:spPr>
          <a:xfrm rot="1549956">
            <a:off x="5763672" y="4141433"/>
            <a:ext cx="1155476" cy="102628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9" name="Left Arrow 48"/>
          <p:cNvSpPr/>
          <p:nvPr/>
        </p:nvSpPr>
        <p:spPr>
          <a:xfrm rot="223797">
            <a:off x="6218006" y="3889499"/>
            <a:ext cx="601781" cy="108000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1" name="Left Arrow 50"/>
          <p:cNvSpPr/>
          <p:nvPr/>
        </p:nvSpPr>
        <p:spPr>
          <a:xfrm rot="1481758">
            <a:off x="6149903" y="5703995"/>
            <a:ext cx="670457" cy="108667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3" name="Left Arrow 52"/>
          <p:cNvSpPr/>
          <p:nvPr/>
        </p:nvSpPr>
        <p:spPr>
          <a:xfrm rot="1875172">
            <a:off x="6292744" y="6089880"/>
            <a:ext cx="520869" cy="98773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5" name="Left Arrow 54"/>
          <p:cNvSpPr/>
          <p:nvPr/>
        </p:nvSpPr>
        <p:spPr>
          <a:xfrm>
            <a:off x="6269424" y="4906071"/>
            <a:ext cx="577875" cy="108000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6" name="Left Arrow 55"/>
          <p:cNvSpPr/>
          <p:nvPr/>
        </p:nvSpPr>
        <p:spPr>
          <a:xfrm>
            <a:off x="6192040" y="2856563"/>
            <a:ext cx="632169" cy="91959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4" name="Left Arrow 83"/>
          <p:cNvSpPr/>
          <p:nvPr/>
        </p:nvSpPr>
        <p:spPr>
          <a:xfrm>
            <a:off x="6397038" y="2279850"/>
            <a:ext cx="556895" cy="108000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1" name="Left Arrow 60"/>
          <p:cNvSpPr/>
          <p:nvPr/>
        </p:nvSpPr>
        <p:spPr>
          <a:xfrm rot="1077938">
            <a:off x="6299815" y="5335968"/>
            <a:ext cx="515495" cy="119903"/>
          </a:xfrm>
          <a:prstGeom prst="leftArrow">
            <a:avLst/>
          </a:prstGeom>
          <a:solidFill>
            <a:srgbClr val="822570"/>
          </a:solidFill>
          <a:ln w="25400" cap="flat" cmpd="sng" algn="ctr">
            <a:solidFill>
              <a:srgbClr val="82257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6" name="Text Box 5"/>
          <p:cNvSpPr txBox="1"/>
          <p:nvPr/>
        </p:nvSpPr>
        <p:spPr>
          <a:xfrm>
            <a:off x="6755012" y="1058123"/>
            <a:ext cx="1524247" cy="468702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Трехсекционный капюшон с возможностью крепления респиратора</a:t>
            </a:r>
            <a:endParaRPr lang="ru-RU" sz="70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27" name="Text Box 6"/>
          <p:cNvSpPr txBox="1"/>
          <p:nvPr/>
        </p:nvSpPr>
        <p:spPr>
          <a:xfrm>
            <a:off x="6755012" y="1615578"/>
            <a:ext cx="1524247" cy="389966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Лучшее соответствие форме тела</a:t>
            </a:r>
            <a:endParaRPr lang="ru-RU" sz="70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28" name="Text Box 7"/>
          <p:cNvSpPr txBox="1"/>
          <p:nvPr/>
        </p:nvSpPr>
        <p:spPr>
          <a:xfrm>
            <a:off x="6755013" y="3203536"/>
            <a:ext cx="1524246" cy="483946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Эластичная спина и улучшенное расположение талии </a:t>
            </a:r>
            <a:endParaRPr lang="ru-RU" sz="105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29" name="Text Box 12"/>
          <p:cNvSpPr txBox="1"/>
          <p:nvPr/>
        </p:nvSpPr>
        <p:spPr>
          <a:xfrm>
            <a:off x="6755012" y="3776236"/>
            <a:ext cx="1524247" cy="367031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Петля для большого пальца руки и эластичные манжеты</a:t>
            </a:r>
            <a:endParaRPr lang="ru-RU" sz="70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30" name="Text Box 13"/>
          <p:cNvSpPr txBox="1"/>
          <p:nvPr/>
        </p:nvSpPr>
        <p:spPr>
          <a:xfrm>
            <a:off x="6755012" y="2667557"/>
            <a:ext cx="1524247" cy="447225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dirty="0">
                <a:solidFill>
                  <a:srgbClr val="FFFFFF"/>
                </a:solidFill>
                <a:effectLst/>
                <a:latin typeface="Arial"/>
              </a:rPr>
              <a:t>Более широкий рукав в области </a:t>
            </a:r>
            <a:r>
              <a:rPr lang="en-GB" sz="700" kern="1200" dirty="0">
                <a:solidFill>
                  <a:srgbClr val="FFFFFF"/>
                </a:solidFill>
                <a:effectLst/>
                <a:latin typeface="Arial"/>
              </a:rPr>
              <a:t>предплечья</a:t>
            </a:r>
            <a:endParaRPr lang="ru-RU" sz="105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31" name="Text Box 14"/>
          <p:cNvSpPr txBox="1"/>
          <p:nvPr/>
        </p:nvSpPr>
        <p:spPr>
          <a:xfrm>
            <a:off x="6755012" y="5682576"/>
            <a:ext cx="1524247" cy="353227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Без силикона, </a:t>
            </a:r>
            <a:r>
              <a:rPr lang="ru-RU" sz="700" kern="1200" dirty="0" smtClean="0">
                <a:solidFill>
                  <a:srgbClr val="FFFFFF"/>
                </a:solidFill>
                <a:effectLst/>
                <a:latin typeface="Arial"/>
              </a:rPr>
              <a:t>пониженное </a:t>
            </a:r>
            <a:r>
              <a:rPr lang="en-US" sz="700" kern="1200" dirty="0" err="1" smtClean="0">
                <a:solidFill>
                  <a:srgbClr val="FFFFFF"/>
                </a:solidFill>
                <a:effectLst/>
                <a:latin typeface="Arial"/>
              </a:rPr>
              <a:t>ворс</a:t>
            </a:r>
            <a:r>
              <a:rPr lang="ru-RU" sz="700" kern="1200" dirty="0" err="1" smtClean="0">
                <a:solidFill>
                  <a:srgbClr val="FFFFFF"/>
                </a:solidFill>
                <a:effectLst/>
                <a:latin typeface="Arial"/>
              </a:rPr>
              <a:t>оотделение</a:t>
            </a:r>
            <a:endParaRPr lang="ru-RU" sz="105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48" name="Text Box 34"/>
          <p:cNvSpPr txBox="1"/>
          <p:nvPr/>
        </p:nvSpPr>
        <p:spPr>
          <a:xfrm>
            <a:off x="6755012" y="4232021"/>
            <a:ext cx="1524247" cy="375964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Водостойкая застежка молния и защитный клапан молнии </a:t>
            </a:r>
            <a:endParaRPr lang="ru-RU" sz="70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52" name="Text Box 15"/>
          <p:cNvSpPr txBox="1"/>
          <p:nvPr/>
        </p:nvSpPr>
        <p:spPr>
          <a:xfrm>
            <a:off x="6755012" y="6124562"/>
            <a:ext cx="1524246" cy="269187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Эластичные манжеты на щиколотке </a:t>
            </a:r>
            <a:endParaRPr lang="ru-RU" sz="70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54" name="Text Box 39"/>
          <p:cNvSpPr txBox="1"/>
          <p:nvPr/>
        </p:nvSpPr>
        <p:spPr>
          <a:xfrm>
            <a:off x="6755012" y="4696739"/>
            <a:ext cx="1524247" cy="546882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Легкий, 50 гр/м2 </a:t>
            </a:r>
            <a:r>
              <a:rPr lang="en-GB" sz="700" dirty="0" smtClean="0">
                <a:solidFill>
                  <a:srgbClr val="FFFFFF"/>
                </a:solidFill>
                <a:effectLst/>
                <a:latin typeface="Arial"/>
              </a:rPr>
              <a:t>Воздухо и паропроницаемый материал</a:t>
            </a:r>
          </a:p>
        </p:txBody>
      </p:sp>
      <p:sp>
        <p:nvSpPr>
          <p:cNvPr id="83" name="Text Box 32"/>
          <p:cNvSpPr txBox="1"/>
          <p:nvPr/>
        </p:nvSpPr>
        <p:spPr>
          <a:xfrm>
            <a:off x="6755012" y="2094298"/>
            <a:ext cx="1524247" cy="484505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FFFFFF"/>
                </a:solidFill>
                <a:effectLst/>
                <a:latin typeface="Arial"/>
              </a:rPr>
              <a:t>Удлиненная спинка, увеличивающая </a:t>
            </a:r>
            <a:r>
              <a:rPr lang="en-US" sz="700" kern="1200" dirty="0" smtClean="0">
                <a:solidFill>
                  <a:srgbClr val="FFFFFF"/>
                </a:solidFill>
                <a:effectLst/>
                <a:latin typeface="Arial"/>
              </a:rPr>
              <a:t>свободу движений</a:t>
            </a:r>
            <a:endParaRPr lang="ru-RU" sz="1050" dirty="0">
              <a:solidFill>
                <a:srgbClr val="FFFFFF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50" name="Text Box 3"/>
          <p:cNvSpPr txBox="1"/>
          <p:nvPr/>
        </p:nvSpPr>
        <p:spPr>
          <a:xfrm>
            <a:off x="6755012" y="5332375"/>
            <a:ext cx="1524247" cy="261447"/>
          </a:xfrm>
          <a:prstGeom prst="rect">
            <a:avLst/>
          </a:prstGeom>
          <a:solidFill>
            <a:srgbClr val="82257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700" kern="1200" dirty="0" err="1" smtClean="0">
                <a:solidFill>
                  <a:srgbClr val="FFFFFF"/>
                </a:solidFill>
                <a:effectLst/>
                <a:latin typeface="Arial"/>
              </a:rPr>
              <a:t>Антистатичность</a:t>
            </a:r>
            <a:endParaRPr lang="en-GB" sz="700" kern="1200" dirty="0">
              <a:solidFill>
                <a:srgbClr val="FFFFFF"/>
              </a:solidFill>
              <a:effectLst/>
              <a:latin typeface="Arial"/>
            </a:endParaRPr>
          </a:p>
        </p:txBody>
      </p:sp>
      <p:pic>
        <p:nvPicPr>
          <p:cNvPr id="57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63" name="Rechteck 62"/>
          <p:cNvSpPr/>
          <p:nvPr/>
        </p:nvSpPr>
        <p:spPr>
          <a:xfrm>
            <a:off x="528627" y="2584982"/>
            <a:ext cx="3633850" cy="2028694"/>
          </a:xfrm>
          <a:prstGeom prst="rect">
            <a:avLst/>
          </a:prstGeom>
          <a:gradFill flip="none" rotWithShape="1">
            <a:gsLst>
              <a:gs pos="0">
                <a:srgbClr val="4F2685"/>
              </a:gs>
              <a:gs pos="100000">
                <a:srgbClr val="4F2685">
                  <a:alpha val="75000"/>
                </a:srgbClr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</a:rPr>
              <a:t>Эргономичный, разработан</a:t>
            </a:r>
            <a:r>
              <a:rPr b="1" dirty="0">
                <a:solidFill>
                  <a:schemeClr val="bg1"/>
                </a:solidFill>
                <a:latin typeface="Arial"/>
              </a:rPr>
              <a:t/>
            </a:r>
            <a:br>
              <a:rPr b="1" dirty="0">
                <a:solidFill>
                  <a:schemeClr val="bg1"/>
                </a:solidFill>
                <a:latin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</a:rPr>
              <a:t>под форму тела,</a:t>
            </a:r>
            <a:r>
              <a:rPr b="1" dirty="0">
                <a:solidFill>
                  <a:schemeClr val="bg1"/>
                </a:solidFill>
                <a:latin typeface="Arial"/>
              </a:rPr>
              <a:t/>
            </a:r>
            <a:br>
              <a:rPr b="1" dirty="0">
                <a:solidFill>
                  <a:schemeClr val="bg1"/>
                </a:solidFill>
                <a:latin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</a:rPr>
              <a:t>чтобы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/>
              </a:rPr>
              <a:t>э</a:t>
            </a:r>
            <a:r>
              <a:rPr lang="en-US" b="1" dirty="0" err="1" smtClean="0">
                <a:solidFill>
                  <a:schemeClr val="bg1"/>
                </a:solidFill>
                <a:latin typeface="Arial"/>
              </a:rPr>
              <a:t>ффективно</a:t>
            </a:r>
            <a:r>
              <a:rPr lang="en-US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/>
              </a:rPr>
              <a:t>выполнять рабочие задачи</a:t>
            </a: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31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/>
            </a:r>
            <a:br/>
            <a:r>
              <a:t/>
            </a:r>
            <a:br/>
            <a:r>
              <a:rPr lang="en-GB" sz="4000" dirty="0" smtClean="0">
                <a:solidFill>
                  <a:srgbClr val="FFFFFF"/>
                </a:solidFill>
                <a:latin typeface="Arial"/>
              </a:rPr>
              <a:t>Сравнение с конкурентами</a:t>
            </a:r>
            <a:endParaRPr lang="ru-RU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1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963063" y="1758950"/>
            <a:ext cx="7278332" cy="3476427"/>
          </a:xfrm>
          <a:prstGeom prst="rect">
            <a:avLst/>
          </a:prstGeom>
          <a:solidFill>
            <a:srgbClr val="E8DEE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876678" y="2015431"/>
            <a:ext cx="784800" cy="78391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1259" y="2153472"/>
            <a:ext cx="5356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F2685"/>
                </a:solidFill>
                <a:latin typeface="Arial"/>
              </a:rPr>
              <a:t>M’Gard</a:t>
            </a:r>
            <a:r>
              <a:rPr dirty="0" smtClean="0"/>
              <a:t> </a:t>
            </a:r>
            <a:r>
              <a:rPr lang="en-US" sz="1100" b="1" dirty="0" smtClean="0">
                <a:solidFill>
                  <a:srgbClr val="822570"/>
                </a:solidFill>
                <a:latin typeface="Arial"/>
              </a:rPr>
              <a:t>2000</a:t>
            </a:r>
          </a:p>
          <a:p>
            <a:pPr algn="ctr"/>
            <a:r>
              <a:rPr lang="en-US" sz="1100" b="1" dirty="0" smtClean="0">
                <a:solidFill>
                  <a:srgbClr val="822570"/>
                </a:solidFill>
                <a:latin typeface="Arial"/>
              </a:rPr>
              <a:t>Std</a:t>
            </a:r>
            <a:endParaRPr lang="ru-RU" sz="11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66" name="Down Arrow 65"/>
          <p:cNvSpPr/>
          <p:nvPr/>
        </p:nvSpPr>
        <p:spPr bwMode="auto">
          <a:xfrm rot="16200000">
            <a:off x="4420118" y="1423747"/>
            <a:ext cx="578185" cy="7844342"/>
          </a:xfrm>
          <a:prstGeom prst="downArrow">
            <a:avLst>
              <a:gd name="adj1" fmla="val 50000"/>
              <a:gd name="adj2" fmla="val 74390"/>
            </a:avLst>
          </a:prstGeom>
          <a:solidFill>
            <a:srgbClr val="8225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Повышенный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комфорт и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воздухопроницаемость</a:t>
            </a:r>
            <a:endParaRPr lang="ru-RU" b="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47413" y="2365910"/>
            <a:ext cx="784800" cy="78391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5874" y="2588589"/>
            <a:ext cx="5678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F2685"/>
                </a:solidFill>
                <a:latin typeface="Arial"/>
              </a:rPr>
              <a:t>3M</a:t>
            </a:r>
            <a:r>
              <a:rPr dirty="0" smtClean="0"/>
              <a:t> </a:t>
            </a:r>
          </a:p>
          <a:p>
            <a:pPr algn="ctr"/>
            <a:r>
              <a:rPr lang="en-US" sz="1100" b="1" dirty="0" smtClean="0">
                <a:solidFill>
                  <a:srgbClr val="822570"/>
                </a:solidFill>
                <a:latin typeface="Arial"/>
              </a:rPr>
              <a:t>4510</a:t>
            </a:r>
            <a:endParaRPr lang="ru-RU" sz="11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386047" y="2001081"/>
            <a:ext cx="784800" cy="784800"/>
          </a:xfrm>
          <a:prstGeom prst="ellipse">
            <a:avLst/>
          </a:prstGeom>
          <a:solidFill>
            <a:srgbClr val="4F26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2050" y="2254982"/>
            <a:ext cx="55279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</a:rPr>
              <a:t>A40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10800000">
            <a:off x="565345" y="1368000"/>
            <a:ext cx="579600" cy="4123224"/>
          </a:xfrm>
          <a:prstGeom prst="downArrow">
            <a:avLst>
              <a:gd name="adj1" fmla="val 50000"/>
              <a:gd name="adj2" fmla="val 74390"/>
            </a:avLst>
          </a:prstGeom>
          <a:solidFill>
            <a:srgbClr val="8225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>Защита от химических веществ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610213" y="3149823"/>
            <a:ext cx="784800" cy="78391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4235" y="3372502"/>
            <a:ext cx="5567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F2685"/>
                </a:solidFill>
                <a:latin typeface="Arial"/>
              </a:rPr>
              <a:t>DuPont</a:t>
            </a:r>
            <a:r>
              <a:rPr dirty="0" smtClean="0"/>
              <a:t> </a:t>
            </a:r>
            <a:r>
              <a:rPr lang="en-US" sz="1100" b="1" dirty="0" smtClean="0">
                <a:solidFill>
                  <a:srgbClr val="822570"/>
                </a:solidFill>
                <a:latin typeface="Arial"/>
              </a:rPr>
              <a:t>Tyvek*</a:t>
            </a:r>
            <a:endParaRPr lang="ru-RU" sz="11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917933" y="2157872"/>
            <a:ext cx="784800" cy="784800"/>
          </a:xfrm>
          <a:prstGeom prst="ellipse">
            <a:avLst/>
          </a:prstGeom>
          <a:solidFill>
            <a:srgbClr val="8225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46123" y="2411773"/>
            <a:ext cx="5284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</a:rPr>
              <a:t>A30</a:t>
            </a:r>
            <a:endParaRPr lang="ru-RU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39656" y="3866006"/>
            <a:ext cx="784800" cy="78391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87846" y="4034824"/>
            <a:ext cx="688420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4F2685"/>
                </a:solidFill>
                <a:latin typeface="Arial"/>
              </a:rPr>
              <a:t>DuPont</a:t>
            </a:r>
            <a:r>
              <a:rPr sz="1400" dirty="0" smtClean="0"/>
              <a:t> </a:t>
            </a:r>
          </a:p>
          <a:p>
            <a:pPr algn="ctr"/>
            <a:r>
              <a:rPr lang="en-US" sz="1000" b="1" dirty="0" smtClean="0">
                <a:solidFill>
                  <a:srgbClr val="822570"/>
                </a:solidFill>
                <a:latin typeface="Arial"/>
              </a:rPr>
              <a:t>ProShield</a:t>
            </a:r>
            <a:r>
              <a:rPr sz="1400" dirty="0" smtClean="0"/>
              <a:t> </a:t>
            </a:r>
          </a:p>
          <a:p>
            <a:pPr algn="ctr"/>
            <a:r>
              <a:rPr lang="en-US" sz="1000" b="1" dirty="0" smtClean="0">
                <a:solidFill>
                  <a:srgbClr val="822570"/>
                </a:solidFill>
                <a:latin typeface="Arial"/>
              </a:rPr>
              <a:t>30</a:t>
            </a:r>
            <a:endParaRPr lang="ru-RU" sz="10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020427" y="2123983"/>
            <a:ext cx="784800" cy="78391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8888" y="2346662"/>
            <a:ext cx="5678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F2685"/>
                </a:solidFill>
                <a:latin typeface="Arial"/>
              </a:rPr>
              <a:t>3M </a:t>
            </a:r>
          </a:p>
          <a:p>
            <a:pPr algn="ctr"/>
            <a:r>
              <a:rPr lang="en-US" sz="1100" b="1" dirty="0" smtClean="0">
                <a:solidFill>
                  <a:srgbClr val="822570"/>
                </a:solidFill>
                <a:latin typeface="Arial"/>
              </a:rPr>
              <a:t>4545</a:t>
            </a:r>
            <a:endParaRPr lang="ru-RU" sz="11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435212" y="230975"/>
            <a:ext cx="8578046" cy="1026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rgbClr val="4F2685"/>
                </a:solidFill>
              </a:rPr>
              <a:t>Комбинезон KLEENGUARD* A30</a:t>
            </a:r>
          </a:p>
          <a:p>
            <a:r>
              <a:rPr lang="en-GB" sz="2000" b="0" dirty="0" smtClean="0">
                <a:solidFill>
                  <a:srgbClr val="4F2685"/>
                </a:solidFill>
              </a:rPr>
              <a:t>Рыночное позиционирование </a:t>
            </a:r>
            <a:r>
              <a:rPr lang="en-GB" sz="2000" b="0" dirty="0" err="1" smtClean="0">
                <a:solidFill>
                  <a:srgbClr val="4F2685"/>
                </a:solidFill>
              </a:rPr>
              <a:t>относительно</a:t>
            </a:r>
            <a:r>
              <a:rPr lang="en-GB" sz="2000" b="0" dirty="0" smtClean="0">
                <a:solidFill>
                  <a:srgbClr val="4F2685"/>
                </a:solidFill>
              </a:rPr>
              <a:t> </a:t>
            </a:r>
            <a:r>
              <a:rPr lang="ru-RU" sz="2000" b="0" dirty="0" smtClean="0">
                <a:solidFill>
                  <a:srgbClr val="4F2685"/>
                </a:solidFill>
              </a:rPr>
              <a:t>основных </a:t>
            </a:r>
            <a:r>
              <a:rPr lang="en-GB" sz="2000" b="0" dirty="0" err="1" smtClean="0">
                <a:solidFill>
                  <a:srgbClr val="4F2685"/>
                </a:solidFill>
              </a:rPr>
              <a:t>конкурентов</a:t>
            </a:r>
            <a:endParaRPr lang="en-GB" sz="2000" b="0" dirty="0" smtClean="0">
              <a:solidFill>
                <a:srgbClr val="4F2685"/>
              </a:solidFill>
            </a:endParaRPr>
          </a:p>
        </p:txBody>
      </p:sp>
      <p:pic>
        <p:nvPicPr>
          <p:cNvPr id="45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145" y="2140905"/>
            <a:ext cx="1514794" cy="1473200"/>
          </a:xfrm>
          <a:prstGeom prst="rect">
            <a:avLst/>
          </a:prstGeom>
        </p:spPr>
      </p:pic>
      <p:sp>
        <p:nvSpPr>
          <p:cNvPr id="27" name="Title 3"/>
          <p:cNvSpPr txBox="1">
            <a:spLocks/>
          </p:cNvSpPr>
          <p:nvPr/>
        </p:nvSpPr>
        <p:spPr>
          <a:xfrm>
            <a:off x="411308" y="227689"/>
            <a:ext cx="8229600" cy="9148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 smtClean="0">
                <a:solidFill>
                  <a:srgbClr val="4F2685"/>
                </a:solidFill>
              </a:rPr>
              <a:t>Основные потребители: Машиностроение и Автомобилестроение</a:t>
            </a:r>
          </a:p>
          <a:p>
            <a:r>
              <a:rPr lang="ru-RU" sz="1800" dirty="0" smtClean="0">
                <a:solidFill>
                  <a:srgbClr val="4F2685"/>
                </a:solidFill>
              </a:rPr>
              <a:t>Операции, связанные с окраской поверхностей</a:t>
            </a:r>
            <a:endParaRPr lang="ru-RU" sz="1800" dirty="0">
              <a:solidFill>
                <a:srgbClr val="4F2685"/>
              </a:solidFill>
            </a:endParaRPr>
          </a:p>
        </p:txBody>
      </p:sp>
      <p:pic>
        <p:nvPicPr>
          <p:cNvPr id="28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71" y="6324139"/>
            <a:ext cx="2282643" cy="370584"/>
          </a:xfrm>
          <a:prstGeom prst="rect">
            <a:avLst/>
          </a:prstGeom>
        </p:spPr>
      </p:pic>
      <p:sp>
        <p:nvSpPr>
          <p:cNvPr id="29" name="Content Placeholder 6"/>
          <p:cNvSpPr txBox="1">
            <a:spLocks/>
          </p:cNvSpPr>
          <p:nvPr/>
        </p:nvSpPr>
        <p:spPr>
          <a:xfrm>
            <a:off x="7051847" y="1411168"/>
            <a:ext cx="151340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 b="1" kern="1200" smtClean="0">
                <a:solidFill>
                  <a:schemeClr val="bg1"/>
                </a:solidFill>
                <a:latin typeface="Arial"/>
              </a:rPr>
              <a:t>Эффективность</a:t>
            </a:r>
            <a:endParaRPr lang="ru-RU" sz="1000" b="1" kern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6" name="Picture 5" descr="C:\A - Marketing\Logos\Large\DSC41630_JS1_L.jpg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333" y="4399990"/>
            <a:ext cx="1510006" cy="1461858"/>
          </a:xfrm>
          <a:prstGeom prst="rect">
            <a:avLst/>
          </a:prstGeom>
          <a:noFill/>
          <a:ln w="57150">
            <a:noFill/>
          </a:ln>
          <a:effectLst/>
        </p:spPr>
      </p:pic>
      <p:sp>
        <p:nvSpPr>
          <p:cNvPr id="33" name="Rechteck 32"/>
          <p:cNvSpPr/>
          <p:nvPr/>
        </p:nvSpPr>
        <p:spPr>
          <a:xfrm>
            <a:off x="6082171" y="3836626"/>
            <a:ext cx="1512168" cy="576064"/>
          </a:xfrm>
          <a:prstGeom prst="rect">
            <a:avLst/>
          </a:prstGeom>
          <a:gradFill flip="none" rotWithShape="1">
            <a:gsLst>
              <a:gs pos="0">
                <a:srgbClr val="4F2683"/>
              </a:gs>
              <a:gs pos="100000">
                <a:srgbClr val="4F2685">
                  <a:alpha val="75000"/>
                </a:srgbClr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Content Placeholder 6"/>
          <p:cNvSpPr txBox="1">
            <a:spLocks/>
          </p:cNvSpPr>
          <p:nvPr/>
        </p:nvSpPr>
        <p:spPr>
          <a:xfrm>
            <a:off x="6082171" y="3861048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b="1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tabLst/>
              <a:defRPr sz="2000" b="1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401638" indent="-401638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lang="en-US" sz="2000" b="0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149350" indent="-457200" algn="l" defTabSz="457200" rtl="0" eaLnBrk="1" latinLnBrk="0" hangingPunct="1">
              <a:spcBef>
                <a:spcPct val="20000"/>
              </a:spcBef>
              <a:buFont typeface="+mj-lt"/>
              <a:buAutoNum type="alphaLcPeriod"/>
              <a:defRPr lang="en-US" sz="2000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4pPr>
            <a:lvl5pPr marL="176847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5pPr>
            <a:lvl6pPr marL="2392363" indent="-228600" algn="l" defTabSz="457200" rtl="0" eaLnBrk="1" latinLnBrk="0" hangingPunct="1">
              <a:spcBef>
                <a:spcPct val="20000"/>
              </a:spcBef>
              <a:buFont typeface="Lucida Grande"/>
              <a:buChar char="﹣"/>
              <a:defRPr sz="16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Безопасность работников</a:t>
            </a:r>
            <a:endParaRPr kumimoji="0" lang="ru-RU" sz="800" b="0" i="0" u="none" strike="noStrike" kern="120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39" name="Picture 32" descr="stock photo : Beautiful woman's hands open. Isolated on white background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93" r="100000">
                        <a14:foregroundMark x1="15485" y1="4603" x2="15485" y2="4603"/>
                        <a14:foregroundMark x1="14739" y1="10879" x2="14739" y2="10879"/>
                        <a14:foregroundMark x1="58209" y1="62762" x2="76866" y2="86611"/>
                        <a14:foregroundMark x1="86007" y1="90795" x2="93470" y2="98117"/>
                        <a14:foregroundMark x1="76866" y1="93724" x2="81157" y2="98745"/>
                        <a14:foregroundMark x1="84142" y1="76151" x2="89739" y2="87866"/>
                        <a14:foregroundMark x1="76679" y1="80962" x2="87500" y2="95397"/>
                        <a14:foregroundMark x1="80970" y1="79916" x2="79104" y2="93096"/>
                        <a14:foregroundMark x1="80410" y1="78661" x2="89179" y2="92050"/>
                        <a14:foregroundMark x1="52052" y1="68410" x2="52425" y2="15063"/>
                        <a14:foregroundMark x1="53172" y1="0" x2="52985" y2="16527"/>
                        <a14:foregroundMark x1="11194" y1="44142" x2="1493" y2="55230"/>
                        <a14:foregroundMark x1="14925" y1="17782" x2="9515" y2="15690"/>
                        <a14:foregroundMark x1="3358" y1="19456" x2="2052" y2="33682"/>
                        <a14:foregroundMark x1="10075" y1="28870" x2="10634" y2="32636"/>
                        <a14:foregroundMark x1="46455" y1="26151" x2="69590" y2="14017"/>
                        <a14:foregroundMark x1="74067" y1="2510" x2="73134" y2="47490"/>
                        <a14:foregroundMark x1="33582" y1="12762" x2="33582" y2="12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678675"/>
            <a:ext cx="5076057" cy="4533722"/>
          </a:xfrm>
          <a:prstGeom prst="rect">
            <a:avLst/>
          </a:prstGeom>
          <a:noFill/>
        </p:spPr>
      </p:pic>
      <p:sp>
        <p:nvSpPr>
          <p:cNvPr id="40" name="Content Placeholder 24"/>
          <p:cNvSpPr txBox="1">
            <a:spLocks/>
          </p:cNvSpPr>
          <p:nvPr/>
        </p:nvSpPr>
        <p:spPr>
          <a:xfrm>
            <a:off x="1341255" y="2996952"/>
            <a:ext cx="2341745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685"/>
                </a:solidFill>
                <a:effectLst/>
                <a:uLnTx/>
                <a:uFillTx/>
                <a:latin typeface="Arial"/>
              </a:rPr>
              <a:t>Факторы принятия решений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685"/>
                </a:solidFill>
                <a:effectLst/>
                <a:uLnTx/>
                <a:uFillTx/>
                <a:latin typeface="Arial"/>
              </a:rPr>
              <a:t>?</a:t>
            </a:r>
          </a:p>
        </p:txBody>
      </p:sp>
      <p:pic>
        <p:nvPicPr>
          <p:cNvPr id="42" name="Picture 84" descr="agp8205-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2715" y="2132855"/>
            <a:ext cx="1512167" cy="1314419"/>
          </a:xfrm>
          <a:prstGeom prst="rect">
            <a:avLst/>
          </a:prstGeom>
          <a:noFill/>
          <a:ln>
            <a:solidFill>
              <a:srgbClr val="EEDEE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Eingebuchteter Richtungspfeil 1"/>
          <p:cNvSpPr/>
          <p:nvPr/>
        </p:nvSpPr>
        <p:spPr>
          <a:xfrm>
            <a:off x="4139952" y="3150427"/>
            <a:ext cx="792088" cy="593694"/>
          </a:xfrm>
          <a:prstGeom prst="chevron">
            <a:avLst/>
          </a:prstGeom>
          <a:solidFill>
            <a:srgbClr val="4F2683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A95B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252715" y="1556792"/>
            <a:ext cx="1512168" cy="576064"/>
          </a:xfrm>
          <a:prstGeom prst="rect">
            <a:avLst/>
          </a:prstGeom>
          <a:gradFill flip="none" rotWithShape="1">
            <a:gsLst>
              <a:gs pos="0">
                <a:srgbClr val="4F2683"/>
              </a:gs>
              <a:gs pos="100000">
                <a:srgbClr val="4F2685">
                  <a:alpha val="75000"/>
                </a:srgbClr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5" name="Content Placeholder 6"/>
          <p:cNvSpPr txBox="1">
            <a:spLocks/>
          </p:cNvSpPr>
          <p:nvPr/>
        </p:nvSpPr>
        <p:spPr>
          <a:xfrm>
            <a:off x="5252715" y="1581214"/>
            <a:ext cx="165343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b="1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tabLst/>
              <a:defRPr sz="2000" b="1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401638" indent="-401638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lang="en-US" sz="2000" b="0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149350" indent="-457200" algn="l" defTabSz="457200" rtl="0" eaLnBrk="1" latinLnBrk="0" hangingPunct="1">
              <a:spcBef>
                <a:spcPct val="20000"/>
              </a:spcBef>
              <a:buFont typeface="+mj-lt"/>
              <a:buAutoNum type="alphaLcPeriod"/>
              <a:defRPr lang="en-US" sz="2000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4pPr>
            <a:lvl5pPr marL="176847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5pPr>
            <a:lvl6pPr marL="2392363" indent="-228600" algn="l" defTabSz="457200" rtl="0" eaLnBrk="1" latinLnBrk="0" hangingPunct="1">
              <a:spcBef>
                <a:spcPct val="20000"/>
              </a:spcBef>
              <a:buFont typeface="Lucida Grande"/>
              <a:buChar char="﹣"/>
              <a:defRPr sz="16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Производительность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908899" y="1556792"/>
            <a:ext cx="1512168" cy="576064"/>
          </a:xfrm>
          <a:prstGeom prst="rect">
            <a:avLst/>
          </a:prstGeom>
          <a:gradFill flip="none" rotWithShape="1">
            <a:gsLst>
              <a:gs pos="0">
                <a:srgbClr val="4F2683"/>
              </a:gs>
              <a:gs pos="100000">
                <a:srgbClr val="4F2685">
                  <a:alpha val="75000"/>
                </a:srgbClr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908898" y="1581214"/>
            <a:ext cx="1514897" cy="55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b="1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tabLst/>
              <a:defRPr sz="2000" b="1" kern="120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2pPr>
            <a:lvl3pPr marL="401638" indent="-401638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lang="en-US" sz="2000" b="0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3pPr>
            <a:lvl4pPr marL="1149350" indent="-457200" algn="l" defTabSz="457200" rtl="0" eaLnBrk="1" latinLnBrk="0" hangingPunct="1">
              <a:spcBef>
                <a:spcPct val="20000"/>
              </a:spcBef>
              <a:buFont typeface="+mj-lt"/>
              <a:buAutoNum type="alphaLcPeriod"/>
              <a:defRPr lang="en-US" sz="2000" kern="1200" dirty="0" smtClean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4pPr>
            <a:lvl5pPr marL="176847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>
                <a:solidFill>
                  <a:srgbClr val="4D4D4F"/>
                </a:solidFill>
                <a:latin typeface="Arial"/>
                <a:ea typeface="+mn-ea"/>
                <a:cs typeface="Arial"/>
              </a:defRPr>
            </a:lvl5pPr>
            <a:lvl6pPr marL="2392363" indent="-228600" algn="l" defTabSz="457200" rtl="0" eaLnBrk="1" latinLnBrk="0" hangingPunct="1">
              <a:spcBef>
                <a:spcPct val="20000"/>
              </a:spcBef>
              <a:buFont typeface="Lucida Grande"/>
              <a:buChar char="﹣"/>
              <a:defRPr sz="16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Минимизация затрат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dirty="0" smtClean="0">
                <a:solidFill>
                  <a:sysClr val="window" lastClr="FFFFFF"/>
                </a:solidFill>
              </a:rPr>
              <a:t>на переделку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35" name="Picture 5" descr="C:\A - Marketing\Logos\Large\DSC41630_JS1_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2883" y="2132702"/>
            <a:ext cx="1512000" cy="1468524"/>
          </a:xfrm>
          <a:prstGeom prst="rect">
            <a:avLst/>
          </a:prstGeom>
          <a:noFill/>
          <a:ln w="571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81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415730" y="5298923"/>
            <a:ext cx="6759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822570"/>
                </a:solidFill>
                <a:latin typeface="Arial"/>
              </a:rPr>
              <a:t>В целом по сравнению с KLEENGUARD*A30</a:t>
            </a:r>
          </a:p>
          <a:p>
            <a:r>
              <a:rPr lang="en-GB" sz="1200" dirty="0">
                <a:solidFill>
                  <a:srgbClr val="4F2685"/>
                </a:solidFill>
                <a:latin typeface="Arial"/>
              </a:rPr>
              <a:t>Комбинезон KLEENGUARD*A40 предлагает прекрасную устойчивость к надрыву и разрыву материала и швов, а также к износу вследствие истирания при потере некоторой степени комфорта. </a:t>
            </a:r>
            <a:endParaRPr lang="ru-RU" sz="1200" dirty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1200" dirty="0">
                <a:solidFill>
                  <a:srgbClr val="4F2685"/>
                </a:solidFill>
                <a:latin typeface="Arial"/>
              </a:rPr>
              <a:t> </a:t>
            </a:r>
            <a:endParaRPr lang="ru-RU" sz="1200" dirty="0" smtClean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solidFill>
                  <a:srgbClr val="4F2685"/>
                </a:solidFill>
                <a:latin typeface="Arial"/>
              </a:rPr>
              <a:t>Е</a:t>
            </a:r>
            <a:r>
              <a:rPr lang="en-GB" sz="1200" dirty="0" err="1" smtClean="0">
                <a:solidFill>
                  <a:srgbClr val="4F2685"/>
                </a:solidFill>
                <a:latin typeface="Arial"/>
              </a:rPr>
              <a:t>сли</a:t>
            </a:r>
            <a:r>
              <a:rPr lang="en-GB" sz="1200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200" b="1" dirty="0" smtClean="0">
                <a:solidFill>
                  <a:srgbClr val="4F2685"/>
                </a:solidFill>
                <a:latin typeface="Arial"/>
              </a:rPr>
              <a:t>надежность</a:t>
            </a:r>
            <a:r>
              <a:rPr lang="en-GB" sz="1200" dirty="0" smtClean="0">
                <a:solidFill>
                  <a:srgbClr val="4F2685"/>
                </a:solidFill>
                <a:latin typeface="Arial"/>
              </a:rPr>
              <a:t> важнее, чем </a:t>
            </a:r>
            <a:r>
              <a:rPr lang="en-GB" sz="1200" b="1" dirty="0" smtClean="0">
                <a:solidFill>
                  <a:srgbClr val="4F2685"/>
                </a:solidFill>
                <a:latin typeface="Arial"/>
              </a:rPr>
              <a:t>комфорт,</a:t>
            </a:r>
            <a:r>
              <a:rPr lang="en-GB" sz="1200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200" dirty="0" smtClean="0">
                <a:solidFill>
                  <a:srgbClr val="4F2685"/>
                </a:solidFill>
                <a:latin typeface="Arial"/>
              </a:rPr>
              <a:t>предлагайте </a:t>
            </a:r>
            <a:r>
              <a:rPr lang="en-GB" sz="1200" dirty="0" smtClean="0">
                <a:solidFill>
                  <a:srgbClr val="4F2685"/>
                </a:solidFill>
                <a:latin typeface="Arial"/>
              </a:rPr>
              <a:t>KLEENGUARD*A40 </a:t>
            </a:r>
          </a:p>
          <a:p>
            <a:endParaRPr lang="ru-RU" sz="1200" dirty="0">
              <a:latin typeface="Arial"/>
              <a:cs typeface="Arial"/>
            </a:endParaRPr>
          </a:p>
        </p:txBody>
      </p:sp>
      <p:pic>
        <p:nvPicPr>
          <p:cNvPr id="9" name="Bild 8" descr="Schutzanzu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172" y="997005"/>
            <a:ext cx="2146300" cy="54356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35212" y="230975"/>
            <a:ext cx="8578046" cy="531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800" dirty="0" smtClean="0">
                <a:solidFill>
                  <a:srgbClr val="4F2685"/>
                </a:solidFill>
              </a:rPr>
              <a:t>KLEENGUARD* A40 в сравнении с A30</a:t>
            </a:r>
          </a:p>
        </p:txBody>
      </p:sp>
      <p:grpSp>
        <p:nvGrpSpPr>
          <p:cNvPr id="22" name="Gruppierung 21"/>
          <p:cNvGrpSpPr/>
          <p:nvPr/>
        </p:nvGrpSpPr>
        <p:grpSpPr>
          <a:xfrm>
            <a:off x="468645" y="951248"/>
            <a:ext cx="6336437" cy="838691"/>
            <a:chOff x="468645" y="951248"/>
            <a:chExt cx="6336437" cy="838691"/>
          </a:xfrm>
        </p:grpSpPr>
        <p:sp>
          <p:nvSpPr>
            <p:cNvPr id="17" name="Textfeld 16"/>
            <p:cNvSpPr txBox="1"/>
            <p:nvPr/>
          </p:nvSpPr>
          <p:spPr>
            <a:xfrm>
              <a:off x="479227" y="951248"/>
              <a:ext cx="6325855" cy="8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0">
                <a:lnSpc>
                  <a:spcPts val="1520"/>
                </a:lnSpc>
              </a:pPr>
              <a:r>
                <a:rPr lang="en-GB" sz="1200" b="1" dirty="0">
                  <a:solidFill>
                    <a:srgbClr val="822570"/>
                  </a:solidFill>
                  <a:latin typeface="Arial"/>
                </a:rPr>
                <a:t>Истирание:</a:t>
              </a:r>
              <a:r>
                <a:rPr lang="en-GB" sz="1200" dirty="0">
                  <a:solidFill>
                    <a:srgbClr val="822570"/>
                  </a:solidFill>
                  <a:latin typeface="Arial"/>
                </a:rPr>
                <a:t>  </a:t>
              </a:r>
            </a:p>
            <a:p>
              <a:pPr marL="720000"/>
              <a:r>
                <a:rPr lang="en-GB" sz="1200" dirty="0">
                  <a:solidFill>
                    <a:srgbClr val="4F2685"/>
                  </a:solidFill>
                  <a:latin typeface="Arial"/>
                </a:rPr>
                <a:t>Материал комбинезона KLEENGUARD*A40 минимум в 20 раз устойчивее к износу вследствие </a:t>
              </a:r>
              <a:r>
                <a:rPr lang="en-GB" sz="1200" dirty="0" err="1">
                  <a:solidFill>
                    <a:srgbClr val="4F2685"/>
                  </a:solidFill>
                  <a:latin typeface="Arial"/>
                </a:rPr>
                <a:t>истирания</a:t>
              </a:r>
              <a:r>
                <a:rPr lang="en-GB" sz="1200" dirty="0">
                  <a:solidFill>
                    <a:srgbClr val="4F2685"/>
                  </a:solidFill>
                  <a:latin typeface="Arial"/>
                </a:rPr>
                <a:t> </a:t>
              </a:r>
              <a:r>
                <a:rPr lang="ru-RU" sz="1200" dirty="0" smtClean="0">
                  <a:solidFill>
                    <a:srgbClr val="4F2685"/>
                  </a:solidFill>
                  <a:latin typeface="Arial"/>
                </a:rPr>
                <a:t>(контакт с абразивными поверхностями - </a:t>
              </a:r>
              <a:r>
                <a:rPr lang="en-GB" sz="1200" dirty="0" err="1" smtClean="0">
                  <a:solidFill>
                    <a:srgbClr val="4F2685"/>
                  </a:solidFill>
                  <a:latin typeface="Arial"/>
                </a:rPr>
                <a:t>стены</a:t>
              </a:r>
              <a:r>
                <a:rPr lang="en-GB" sz="1200" dirty="0">
                  <a:solidFill>
                    <a:srgbClr val="4F2685"/>
                  </a:solidFill>
                  <a:latin typeface="Arial"/>
                </a:rPr>
                <a:t>, емкости и </a:t>
              </a:r>
              <a:r>
                <a:rPr lang="en-GB" sz="1200" dirty="0" err="1">
                  <a:solidFill>
                    <a:srgbClr val="4F2685"/>
                  </a:solidFill>
                  <a:latin typeface="Arial"/>
                </a:rPr>
                <a:t>т.д</a:t>
              </a:r>
              <a:r>
                <a:rPr lang="en-GB" sz="1200" dirty="0" smtClean="0">
                  <a:solidFill>
                    <a:srgbClr val="4F2685"/>
                  </a:solidFill>
                  <a:latin typeface="Arial"/>
                </a:rPr>
                <a:t>.</a:t>
              </a:r>
              <a:r>
                <a:rPr lang="ru-RU" sz="1200" dirty="0" smtClean="0">
                  <a:solidFill>
                    <a:srgbClr val="4F2685"/>
                  </a:solidFill>
                  <a:latin typeface="Arial"/>
                </a:rPr>
                <a:t>)</a:t>
              </a:r>
              <a:endParaRPr lang="ru-RU" sz="1200" dirty="0">
                <a:solidFill>
                  <a:srgbClr val="4F2685"/>
                </a:solidFill>
                <a:latin typeface="Arial"/>
                <a:cs typeface="Arial"/>
              </a:endParaRPr>
            </a:p>
          </p:txBody>
        </p:sp>
        <p:pic>
          <p:nvPicPr>
            <p:cNvPr id="11" name="Bild 10" descr="Icon-Abrasion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645" y="1020670"/>
              <a:ext cx="706222" cy="706221"/>
            </a:xfrm>
            <a:prstGeom prst="rect">
              <a:avLst/>
            </a:prstGeom>
          </p:spPr>
        </p:pic>
      </p:grpSp>
      <p:sp>
        <p:nvSpPr>
          <p:cNvPr id="18" name="Textfeld 17"/>
          <p:cNvSpPr txBox="1"/>
          <p:nvPr/>
        </p:nvSpPr>
        <p:spPr>
          <a:xfrm>
            <a:off x="479226" y="1769221"/>
            <a:ext cx="632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/>
            <a:r>
              <a:rPr lang="en-GB" sz="1200" i="1" dirty="0">
                <a:latin typeface="Arial"/>
              </a:rPr>
              <a:t> </a:t>
            </a:r>
            <a:endParaRPr lang="ru-RU" sz="1200" b="1" dirty="0">
              <a:latin typeface="Arial"/>
              <a:cs typeface="Arial"/>
            </a:endParaRPr>
          </a:p>
          <a:p>
            <a:pPr marL="720000"/>
            <a:r>
              <a:rPr lang="en-GB" sz="1200" b="1" dirty="0">
                <a:solidFill>
                  <a:srgbClr val="822570"/>
                </a:solidFill>
                <a:latin typeface="Arial"/>
              </a:rPr>
              <a:t>Стойкость к проколу: </a:t>
            </a:r>
            <a:r>
              <a:rPr dirty="0" smtClean="0"/>
              <a:t>  </a:t>
            </a:r>
          </a:p>
          <a:p>
            <a:pPr marL="720000"/>
            <a:r>
              <a:rPr lang="en-GB" sz="1200" dirty="0">
                <a:solidFill>
                  <a:srgbClr val="4F2685"/>
                </a:solidFill>
                <a:latin typeface="Arial"/>
              </a:rPr>
              <a:t>KLEENGUARD*A40 минимум в 2 раза устойчивее к </a:t>
            </a:r>
            <a:r>
              <a:rPr lang="en-GB" sz="1200" i="1" dirty="0">
                <a:solidFill>
                  <a:srgbClr val="4F2685"/>
                </a:solidFill>
                <a:latin typeface="Arial"/>
              </a:rPr>
              <a:t>непрерывному контакту с острыми предметами после прокола материала и зацеплению за гвозди или болты. </a:t>
            </a:r>
            <a:endParaRPr lang="ru-RU" sz="1200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pic>
        <p:nvPicPr>
          <p:cNvPr id="12" name="Bild 11" descr="Icon-Resistanc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5" y="2019503"/>
            <a:ext cx="706222" cy="706221"/>
          </a:xfrm>
          <a:prstGeom prst="rect">
            <a:avLst/>
          </a:prstGeom>
        </p:spPr>
      </p:pic>
      <p:grpSp>
        <p:nvGrpSpPr>
          <p:cNvPr id="25" name="Gruppierung 24"/>
          <p:cNvGrpSpPr/>
          <p:nvPr/>
        </p:nvGrpSpPr>
        <p:grpSpPr>
          <a:xfrm>
            <a:off x="468645" y="3990289"/>
            <a:ext cx="6558688" cy="1184940"/>
            <a:chOff x="468645" y="3863293"/>
            <a:chExt cx="6558688" cy="1184940"/>
          </a:xfrm>
        </p:grpSpPr>
        <p:sp>
          <p:nvSpPr>
            <p:cNvPr id="20" name="Textfeld 19"/>
            <p:cNvSpPr txBox="1"/>
            <p:nvPr/>
          </p:nvSpPr>
          <p:spPr>
            <a:xfrm>
              <a:off x="479226" y="3863293"/>
              <a:ext cx="6548107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0">
                <a:lnSpc>
                  <a:spcPts val="1320"/>
                </a:lnSpc>
              </a:pPr>
              <a:r>
                <a:rPr lang="en-GB" sz="1200" b="1" dirty="0">
                  <a:solidFill>
                    <a:srgbClr val="822570"/>
                  </a:solidFill>
                  <a:latin typeface="Arial"/>
                </a:rPr>
                <a:t>Прочность шва: </a:t>
              </a:r>
            </a:p>
            <a:p>
              <a:pPr marL="720000"/>
              <a:r>
                <a:rPr lang="en-GB" sz="1200" dirty="0">
                  <a:solidFill>
                    <a:srgbClr val="4F2685"/>
                  </a:solidFill>
                  <a:latin typeface="Arial"/>
                </a:rPr>
                <a:t>KLEENGUARD*A40, по крайней мере, в 2 раза устойчивей к усилию </a:t>
              </a:r>
              <a:r>
                <a:rPr lang="en-GB" sz="1200" i="1" dirty="0">
                  <a:solidFill>
                    <a:srgbClr val="4F2685"/>
                  </a:solidFill>
                  <a:latin typeface="Arial"/>
                </a:rPr>
                <a:t> на разрыв шва. Более крепкий шов лучше сопротивляется общему износу и разрыву. </a:t>
              </a:r>
              <a:endParaRPr lang="ru-RU" sz="1200" dirty="0">
                <a:solidFill>
                  <a:srgbClr val="4F2685"/>
                </a:solidFill>
                <a:latin typeface="Arial"/>
                <a:cs typeface="Arial"/>
              </a:endParaRPr>
            </a:p>
            <a:p>
              <a:pPr marL="720000"/>
              <a:endParaRPr lang="ru-RU" sz="1200" dirty="0">
                <a:solidFill>
                  <a:srgbClr val="4F2685"/>
                </a:solidFill>
                <a:latin typeface="Arial"/>
                <a:cs typeface="Arial"/>
              </a:endParaRPr>
            </a:p>
            <a:p>
              <a:pPr marL="720000"/>
              <a:r>
                <a:rPr lang="en-GB" sz="1200" dirty="0" smtClean="0">
                  <a:solidFill>
                    <a:srgbClr val="4F2685"/>
                  </a:solidFill>
                  <a:latin typeface="Arial"/>
                </a:rPr>
                <a:t>Из-за большего веса материала KLEENGUARD*A40 </a:t>
              </a:r>
              <a:r>
                <a:rPr lang="en-GB" sz="1200" dirty="0" err="1" smtClean="0">
                  <a:solidFill>
                    <a:srgbClr val="4F2685"/>
                  </a:solidFill>
                  <a:latin typeface="Arial"/>
                </a:rPr>
                <a:t>обеспечивает</a:t>
              </a:r>
              <a:r>
                <a:rPr lang="en-GB" sz="1200" dirty="0" smtClean="0">
                  <a:solidFill>
                    <a:srgbClr val="4F2685"/>
                  </a:solidFill>
                  <a:latin typeface="Arial"/>
                </a:rPr>
                <a:t> </a:t>
              </a:r>
              <a:r>
                <a:rPr lang="en-GB" sz="1200" dirty="0" err="1" smtClean="0">
                  <a:solidFill>
                    <a:srgbClr val="4F2685"/>
                  </a:solidFill>
                  <a:latin typeface="Arial"/>
                </a:rPr>
                <a:t>дополнительн</a:t>
              </a:r>
              <a:r>
                <a:rPr lang="ru-RU" sz="1200" dirty="0" err="1" smtClean="0">
                  <a:solidFill>
                    <a:srgbClr val="4F2685"/>
                  </a:solidFill>
                  <a:latin typeface="Arial"/>
                </a:rPr>
                <a:t>ую</a:t>
              </a:r>
              <a:r>
                <a:rPr lang="en-GB" sz="1200" dirty="0" smtClean="0">
                  <a:solidFill>
                    <a:srgbClr val="4F2685"/>
                  </a:solidFill>
                  <a:latin typeface="Arial"/>
                </a:rPr>
                <a:t> прочность и устойчивость к истиранию </a:t>
              </a:r>
            </a:p>
          </p:txBody>
        </p:sp>
        <p:pic>
          <p:nvPicPr>
            <p:cNvPr id="13" name="Bild 12" descr="Icon-S_Strength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645" y="3884452"/>
              <a:ext cx="706222" cy="757428"/>
            </a:xfrm>
            <a:prstGeom prst="rect">
              <a:avLst/>
            </a:prstGeom>
          </p:spPr>
        </p:pic>
      </p:grpSp>
      <p:grpSp>
        <p:nvGrpSpPr>
          <p:cNvPr id="24" name="Gruppierung 23"/>
          <p:cNvGrpSpPr/>
          <p:nvPr/>
        </p:nvGrpSpPr>
        <p:grpSpPr>
          <a:xfrm>
            <a:off x="468645" y="2969139"/>
            <a:ext cx="6558688" cy="1015663"/>
            <a:chOff x="468645" y="2725730"/>
            <a:chExt cx="6336437" cy="1015663"/>
          </a:xfrm>
        </p:grpSpPr>
        <p:sp>
          <p:nvSpPr>
            <p:cNvPr id="19" name="Textfeld 18"/>
            <p:cNvSpPr txBox="1"/>
            <p:nvPr/>
          </p:nvSpPr>
          <p:spPr>
            <a:xfrm>
              <a:off x="479227" y="2725730"/>
              <a:ext cx="6325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0"/>
              <a:r>
                <a:rPr lang="en-GB" sz="1200" b="1" dirty="0">
                  <a:solidFill>
                    <a:srgbClr val="822570"/>
                  </a:solidFill>
                  <a:latin typeface="Arial"/>
                </a:rPr>
                <a:t>Предел прочности на разрыв:  </a:t>
              </a:r>
            </a:p>
            <a:p>
              <a:pPr marL="720000"/>
              <a:r>
                <a:rPr lang="en-GB" sz="1200" dirty="0">
                  <a:solidFill>
                    <a:srgbClr val="4F2685"/>
                  </a:solidFill>
                  <a:latin typeface="Arial"/>
                </a:rPr>
                <a:t>Материал KLEENGUARD*A40 минимум в 2 раза устойчивее к </a:t>
              </a:r>
              <a:r>
                <a:rPr lang="en-GB" sz="1200" i="1" dirty="0" err="1">
                  <a:solidFill>
                    <a:srgbClr val="4F2685"/>
                  </a:solidFill>
                  <a:latin typeface="Arial"/>
                </a:rPr>
                <a:t>разрушающему</a:t>
              </a:r>
              <a:r>
                <a:rPr lang="en-GB" sz="1200" i="1" dirty="0">
                  <a:solidFill>
                    <a:srgbClr val="4F2685"/>
                  </a:solidFill>
                  <a:latin typeface="Arial"/>
                </a:rPr>
                <a:t> </a:t>
              </a:r>
              <a:r>
                <a:rPr lang="en-GB" sz="1200" i="1" dirty="0" err="1" smtClean="0">
                  <a:solidFill>
                    <a:srgbClr val="4F2685"/>
                  </a:solidFill>
                  <a:latin typeface="Arial"/>
                </a:rPr>
                <a:t>усилию</a:t>
              </a:r>
              <a:r>
                <a:rPr lang="en-GB" sz="1200" i="1" dirty="0" smtClean="0">
                  <a:solidFill>
                    <a:srgbClr val="4F2685"/>
                  </a:solidFill>
                  <a:latin typeface="Arial"/>
                </a:rPr>
                <a:t>,</a:t>
              </a:r>
              <a:r>
                <a:rPr lang="en-GB" sz="1200" dirty="0" smtClean="0"/>
                <a:t> </a:t>
              </a:r>
              <a:r>
                <a:rPr lang="en-GB" sz="1200" i="1" dirty="0" err="1" smtClean="0">
                  <a:solidFill>
                    <a:srgbClr val="4F2685"/>
                  </a:solidFill>
                  <a:latin typeface="Arial"/>
                </a:rPr>
                <a:t>которое</a:t>
              </a:r>
              <a:r>
                <a:rPr lang="en-GB" sz="1200" i="1" dirty="0" smtClean="0">
                  <a:solidFill>
                    <a:srgbClr val="4F2685"/>
                  </a:solidFill>
                  <a:latin typeface="Arial"/>
                </a:rPr>
                <a:t> он может выдержать при растяжении или вытягивании перед повреждением или разрывом, например, когда конечный пользователь сгибает, растягивает или деформирует материал. </a:t>
              </a:r>
              <a:endParaRPr lang="ru-RU" sz="1200" dirty="0">
                <a:solidFill>
                  <a:srgbClr val="4F2685"/>
                </a:solidFill>
                <a:latin typeface="Arial"/>
                <a:cs typeface="Arial"/>
              </a:endParaRPr>
            </a:p>
          </p:txBody>
        </p:sp>
        <p:pic>
          <p:nvPicPr>
            <p:cNvPr id="14" name="Bild 13" descr="Icon-T_Strength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645" y="2778645"/>
              <a:ext cx="706222" cy="706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18170"/>
              </p:ext>
            </p:extLst>
          </p:nvPr>
        </p:nvGraphicFramePr>
        <p:xfrm>
          <a:off x="494137" y="1398856"/>
          <a:ext cx="8169077" cy="414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919"/>
                <a:gridCol w="1947944"/>
                <a:gridCol w="2177143"/>
                <a:gridCol w="2549071"/>
              </a:tblGrid>
              <a:tr h="44683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</a:pPr>
                      <a:endParaRPr lang="en-GB" sz="8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108000" marB="108000">
                    <a:solidFill>
                      <a:srgbClr val="4F26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GB" sz="800" dirty="0" smtClean="0">
                          <a:solidFill>
                            <a:srgbClr val="FFFFFF"/>
                          </a:solidFill>
                          <a:latin typeface="Arial"/>
                        </a:rPr>
                        <a:t>KLEENGUARD* A40</a:t>
                      </a:r>
                      <a:endParaRPr lang="ru-RU" sz="8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108000" marB="108000">
                    <a:solidFill>
                      <a:srgbClr val="4F26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FFFFFF"/>
                          </a:solidFill>
                          <a:latin typeface="Arial"/>
                        </a:rPr>
                        <a:t>Комбинезон KLEENGUARD* A30</a:t>
                      </a:r>
                      <a:endParaRPr lang="ru-RU" sz="800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108000" marB="108000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GB" sz="800" dirty="0" smtClean="0">
                          <a:solidFill>
                            <a:srgbClr val="FFFFFF"/>
                          </a:solidFill>
                          <a:latin typeface="Arial"/>
                        </a:rPr>
                        <a:t>Лидер рынка</a:t>
                      </a:r>
                      <a:endParaRPr lang="ru-RU" sz="8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108000" marB="108000">
                    <a:solidFill>
                      <a:srgbClr val="4F2685"/>
                    </a:solidFill>
                  </a:tcPr>
                </a:tc>
              </a:tr>
              <a:tr h="40228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1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Плотность материала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65 гр/м2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50 гр/м2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42 гр/м2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1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Воздухопроницаемость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6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(устойчивость к возвратному</a:t>
                      </a:r>
                      <a:r>
                        <a:rPr sz="1400"/>
                        <a:t/>
                      </a:r>
                      <a:br>
                        <a:rPr sz="1400"/>
                      </a:br>
                      <a:r>
                        <a:rPr lang="en-GB" sz="6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водяному пару)</a:t>
                      </a:r>
                      <a:endParaRPr lang="ru-RU" sz="600" b="0" kern="1200" dirty="0" smtClean="0">
                        <a:solidFill>
                          <a:srgbClr val="82257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822570"/>
                          </a:solidFill>
                          <a:effectLst/>
                          <a:latin typeface="Arial"/>
                        </a:rPr>
                        <a:t>Показатель проникновения водяного пара почти в 15% превосходит лучший на рынке комбинезон Типа 5/6 и более чем на 20% лучше других основных европейских производителей комбинезонов.</a:t>
                      </a:r>
                      <a:endParaRPr lang="ru-RU" sz="800" kern="1200" baseline="0" dirty="0" smtClean="0">
                        <a:solidFill>
                          <a:srgbClr val="82257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083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1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Термическая тепловая инертность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6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(Rct термальный)</a:t>
                      </a:r>
                      <a:endParaRPr lang="ru-RU" sz="600" b="0" kern="1200" dirty="0" smtClean="0">
                        <a:solidFill>
                          <a:srgbClr val="82257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kern="1200" dirty="0" smtClean="0">
                          <a:solidFill>
                            <a:srgbClr val="822570"/>
                          </a:solidFill>
                          <a:effectLst/>
                          <a:latin typeface="Arial"/>
                        </a:rPr>
                        <a:t>на 30% ниже касательно тепловой инертности (изоляции) в сравнении с KLEENGUARD*A40 и лидера рынка комбинезона Типа 5/6.</a:t>
                      </a:r>
                      <a:endParaRPr lang="ru-RU" sz="800" kern="1200" dirty="0" smtClean="0">
                        <a:solidFill>
                          <a:srgbClr val="82257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432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baseline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Стойкость к проникновению химических жидкостей </a:t>
                      </a:r>
                      <a:r>
                        <a:rPr sz="1400"/>
                        <a:t>                    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Класс 3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Класс 3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Некоторые</a:t>
                      </a:r>
                      <a:r>
                        <a:rPr sz="1400"/>
                        <a:t/>
                      </a:r>
                      <a:br>
                        <a:rPr sz="1400"/>
                      </a:b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Класс 2 и не классифицированные</a:t>
                      </a:r>
                      <a:endParaRPr lang="ru-RU" sz="800" b="0" kern="1200" dirty="0" smtClean="0">
                        <a:solidFill>
                          <a:srgbClr val="82257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04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Прочность и надежность</a:t>
                      </a:r>
                      <a:endParaRPr lang="ru-RU" sz="800" b="1" kern="1200" dirty="0" smtClean="0">
                        <a:solidFill>
                          <a:srgbClr val="82257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*****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**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***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1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Торговая упаковка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Да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Да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50"/>
                        </a:lnSpc>
                      </a:pPr>
                      <a:r>
                        <a:rPr lang="en-GB" sz="800" b="0" kern="1200" dirty="0" smtClean="0">
                          <a:solidFill>
                            <a:srgbClr val="822570"/>
                          </a:solidFill>
                          <a:latin typeface="Arial"/>
                        </a:rPr>
                        <a:t>нет</a:t>
                      </a:r>
                    </a:p>
                  </a:txBody>
                  <a:tcPr marT="108000" marB="108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itle 3"/>
          <p:cNvSpPr txBox="1">
            <a:spLocks/>
          </p:cNvSpPr>
          <p:nvPr/>
        </p:nvSpPr>
        <p:spPr>
          <a:xfrm>
            <a:off x="406400" y="230975"/>
            <a:ext cx="8578046" cy="1026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4F2685"/>
                </a:solidFill>
              </a:rPr>
              <a:t>Итоговый сопоставительный анализ конкурентов</a:t>
            </a:r>
          </a:p>
          <a:p>
            <a:pPr>
              <a:spcAft>
                <a:spcPts val="600"/>
              </a:spcAft>
            </a:pPr>
            <a:r>
              <a:rPr lang="en-GB" sz="1600" b="0" dirty="0">
                <a:solidFill>
                  <a:srgbClr val="4F2685"/>
                </a:solidFill>
              </a:rPr>
              <a:t>Как A30 позиционируется относительно A40 и комбинезонов, лидирующих на рынке?</a:t>
            </a: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406400" y="230975"/>
            <a:ext cx="8578046" cy="1026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rgbClr val="4F2685"/>
                </a:solidFill>
              </a:rPr>
              <a:t>KLEENGUARD*A30 Легкий комбинезон для защиты от проникновения жидкостей и </a:t>
            </a:r>
            <a:r>
              <a:rPr lang="en-GB" sz="2400" dirty="0" err="1" smtClean="0">
                <a:solidFill>
                  <a:srgbClr val="4F2685"/>
                </a:solidFill>
              </a:rPr>
              <a:t>частиц</a:t>
            </a:r>
            <a:endParaRPr lang="en-GB" sz="2400" dirty="0" smtClean="0">
              <a:solidFill>
                <a:srgbClr val="4F268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29" y="1765299"/>
            <a:ext cx="12062725" cy="36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Bilder-Duplex-1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73281" y="1783495"/>
            <a:ext cx="6493297" cy="47403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0">
              <a:spcBef>
                <a:spcPts val="360"/>
              </a:spcBef>
              <a:buNone/>
            </a:pPr>
            <a:endParaRPr lang="en-GB" sz="1600" b="1" dirty="0" smtClean="0">
              <a:solidFill>
                <a:srgbClr val="4F2683"/>
              </a:solidFill>
              <a:latin typeface="Arial"/>
              <a:cs typeface="Arial"/>
            </a:endParaRPr>
          </a:p>
          <a:p>
            <a:pPr marL="504000" indent="0">
              <a:spcBef>
                <a:spcPts val="360"/>
              </a:spcBef>
              <a:buNone/>
            </a:pPr>
            <a:endParaRPr lang="en-GB" sz="1600" b="1" dirty="0">
              <a:solidFill>
                <a:srgbClr val="4F2683"/>
              </a:solidFill>
              <a:latin typeface="Arial"/>
              <a:cs typeface="Arial"/>
            </a:endParaRPr>
          </a:p>
          <a:p>
            <a:pPr marL="504000" indent="0">
              <a:spcBef>
                <a:spcPts val="360"/>
              </a:spcBef>
              <a:buNone/>
            </a:pPr>
            <a:endParaRPr lang="en-GB" sz="1600" b="1" dirty="0" smtClean="0">
              <a:solidFill>
                <a:srgbClr val="4F2683"/>
              </a:solidFill>
              <a:latin typeface="Arial"/>
              <a:cs typeface="Arial"/>
            </a:endParaRPr>
          </a:p>
          <a:p>
            <a:pPr marL="504000" indent="0">
              <a:spcBef>
                <a:spcPts val="360"/>
              </a:spcBef>
              <a:buNone/>
            </a:pPr>
            <a:endParaRPr lang="en-GB" sz="1600" b="1" dirty="0">
              <a:solidFill>
                <a:srgbClr val="4F2683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384"/>
              </a:spcBef>
              <a:buSzPct val="100000"/>
              <a:buNone/>
            </a:pPr>
            <a:endParaRPr lang="en-GB" sz="1000" dirty="0">
              <a:solidFill>
                <a:srgbClr val="4F2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20" name="Rectangle 24"/>
          <p:cNvSpPr/>
          <p:nvPr/>
        </p:nvSpPr>
        <p:spPr>
          <a:xfrm>
            <a:off x="574861" y="968932"/>
            <a:ext cx="7994278" cy="4398935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>
              <a:latin typeface="Arial"/>
              <a:cs typeface="Arial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342379" y="1674042"/>
            <a:ext cx="7326608" cy="3016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822570"/>
                </a:solidFill>
                <a:latin typeface="Arial"/>
              </a:rPr>
              <a:t>KLEENGUARD*A30 Легкий комбинезон для защиты от проникновения жидкостей и частиц с исключительной </a:t>
            </a:r>
            <a:r>
              <a:rPr lang="en-GB" sz="2000" dirty="0" err="1" smtClean="0">
                <a:solidFill>
                  <a:srgbClr val="822570"/>
                </a:solidFill>
                <a:latin typeface="Arial"/>
              </a:rPr>
              <a:t>устойчивостью</a:t>
            </a:r>
            <a:r>
              <a:rPr lang="en-GB" sz="2000" dirty="0" smtClean="0">
                <a:solidFill>
                  <a:srgbClr val="822570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822570"/>
                </a:solidFill>
                <a:latin typeface="Arial"/>
              </a:rPr>
              <a:t>к </a:t>
            </a:r>
            <a:r>
              <a:rPr lang="en-GB" sz="2000" dirty="0" err="1" smtClean="0">
                <a:solidFill>
                  <a:srgbClr val="822570"/>
                </a:solidFill>
                <a:latin typeface="Arial"/>
              </a:rPr>
              <a:t>проникновению</a:t>
            </a:r>
            <a:r>
              <a:rPr lang="en-GB" sz="2000" dirty="0" smtClean="0">
                <a:solidFill>
                  <a:srgbClr val="822570"/>
                </a:solidFill>
                <a:latin typeface="Arial"/>
              </a:rPr>
              <a:t> жидких химикатов, повышенной воздухопроницаемостью и пониженной тепловой инертностью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rgbClr val="82257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822570"/>
                </a:solidFill>
                <a:latin typeface="Arial"/>
              </a:rPr>
              <a:t>Разработан для обеспечения большего удобства и большей свободы движения, что позволяет выполнить работу быстрее и </a:t>
            </a:r>
            <a:r>
              <a:rPr lang="en-GB" sz="2000" dirty="0" err="1" smtClean="0">
                <a:solidFill>
                  <a:srgbClr val="822570"/>
                </a:solidFill>
                <a:latin typeface="Arial"/>
              </a:rPr>
              <a:t>эффективн</a:t>
            </a:r>
            <a:r>
              <a:rPr lang="ru-RU" sz="2000" dirty="0" smtClean="0">
                <a:solidFill>
                  <a:srgbClr val="822570"/>
                </a:solidFill>
                <a:latin typeface="Arial"/>
              </a:rPr>
              <a:t>ее</a:t>
            </a:r>
            <a:endParaRPr lang="ru-RU" sz="2000" dirty="0">
              <a:solidFill>
                <a:srgbClr val="822570"/>
              </a:solidFill>
              <a:latin typeface="Arial"/>
              <a:cs typeface="Arial"/>
            </a:endParaRPr>
          </a:p>
          <a:p>
            <a:pPr marL="0" indent="0">
              <a:lnSpc>
                <a:spcPts val="188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82257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822570"/>
                </a:solidFill>
                <a:latin typeface="Arial"/>
              </a:rPr>
              <a:t>Совмещает высокий уровень защиты и комфорт в использовании</a:t>
            </a:r>
            <a:endParaRPr lang="ru-RU" sz="2000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697281" y="968932"/>
            <a:ext cx="4941033" cy="736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600" dirty="0" smtClean="0">
                <a:solidFill>
                  <a:srgbClr val="4F2685"/>
                </a:solidFill>
              </a:rPr>
              <a:t>Резюме</a:t>
            </a:r>
            <a:endParaRPr lang="ru-RU" sz="3600" dirty="0">
              <a:solidFill>
                <a:srgbClr val="4F2685"/>
              </a:solidFill>
            </a:endParaRPr>
          </a:p>
        </p:txBody>
      </p:sp>
      <p:grpSp>
        <p:nvGrpSpPr>
          <p:cNvPr id="23" name="Gruppierung 44"/>
          <p:cNvGrpSpPr/>
          <p:nvPr/>
        </p:nvGrpSpPr>
        <p:grpSpPr>
          <a:xfrm>
            <a:off x="753826" y="2099162"/>
            <a:ext cx="540000" cy="539999"/>
            <a:chOff x="4772779" y="-69647"/>
            <a:chExt cx="630195" cy="630195"/>
          </a:xfrm>
        </p:grpSpPr>
        <p:sp>
          <p:nvSpPr>
            <p:cNvPr id="24" name="Oval 23"/>
            <p:cNvSpPr/>
            <p:nvPr/>
          </p:nvSpPr>
          <p:spPr>
            <a:xfrm>
              <a:off x="4772779" y="-69647"/>
              <a:ext cx="630195" cy="630195"/>
            </a:xfrm>
            <a:prstGeom prst="ellipse">
              <a:avLst/>
            </a:prstGeom>
            <a:solidFill>
              <a:srgbClr val="4F26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pic>
          <p:nvPicPr>
            <p:cNvPr id="25" name="Bild 46" descr="Connecting_Points-3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098" y="-25629"/>
              <a:ext cx="517368" cy="517369"/>
            </a:xfrm>
            <a:prstGeom prst="rect">
              <a:avLst/>
            </a:prstGeom>
          </p:spPr>
        </p:pic>
      </p:grpSp>
      <p:grpSp>
        <p:nvGrpSpPr>
          <p:cNvPr id="29" name="Gruppierung 44"/>
          <p:cNvGrpSpPr/>
          <p:nvPr/>
        </p:nvGrpSpPr>
        <p:grpSpPr>
          <a:xfrm>
            <a:off x="780963" y="3616276"/>
            <a:ext cx="540000" cy="539998"/>
            <a:chOff x="4804449" y="-532341"/>
            <a:chExt cx="630195" cy="630194"/>
          </a:xfrm>
        </p:grpSpPr>
        <p:sp>
          <p:nvSpPr>
            <p:cNvPr id="30" name="Oval 29"/>
            <p:cNvSpPr/>
            <p:nvPr/>
          </p:nvSpPr>
          <p:spPr>
            <a:xfrm>
              <a:off x="4804449" y="-532341"/>
              <a:ext cx="630195" cy="630194"/>
            </a:xfrm>
            <a:prstGeom prst="ellipse">
              <a:avLst/>
            </a:prstGeom>
            <a:solidFill>
              <a:srgbClr val="4F26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pic>
          <p:nvPicPr>
            <p:cNvPr id="31" name="Bild 46" descr="Connecting_Points-3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9883" y="-460481"/>
              <a:ext cx="517368" cy="517368"/>
            </a:xfrm>
            <a:prstGeom prst="rect">
              <a:avLst/>
            </a:prstGeom>
          </p:spPr>
        </p:pic>
      </p:grpSp>
      <p:grpSp>
        <p:nvGrpSpPr>
          <p:cNvPr id="32" name="Gruppierung 44"/>
          <p:cNvGrpSpPr/>
          <p:nvPr/>
        </p:nvGrpSpPr>
        <p:grpSpPr>
          <a:xfrm>
            <a:off x="753823" y="4663847"/>
            <a:ext cx="540000" cy="539998"/>
            <a:chOff x="4772778" y="-782037"/>
            <a:chExt cx="630195" cy="630194"/>
          </a:xfrm>
        </p:grpSpPr>
        <p:sp>
          <p:nvSpPr>
            <p:cNvPr id="33" name="Oval 32"/>
            <p:cNvSpPr/>
            <p:nvPr/>
          </p:nvSpPr>
          <p:spPr>
            <a:xfrm>
              <a:off x="4772778" y="-782037"/>
              <a:ext cx="630195" cy="630194"/>
            </a:xfrm>
            <a:prstGeom prst="ellipse">
              <a:avLst/>
            </a:prstGeom>
            <a:solidFill>
              <a:srgbClr val="4F26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pic>
          <p:nvPicPr>
            <p:cNvPr id="34" name="Bild 46" descr="Connecting_Points-3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9193" y="-725625"/>
              <a:ext cx="517368" cy="517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7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06400" y="230975"/>
            <a:ext cx="8229600" cy="569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dirty="0" smtClean="0">
                <a:solidFill>
                  <a:srgbClr val="4F2685"/>
                </a:solidFill>
              </a:rPr>
              <a:t>Где мы можем помочь нашим клиентам...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505174"/>
              </p:ext>
            </p:extLst>
          </p:nvPr>
        </p:nvGraphicFramePr>
        <p:xfrm>
          <a:off x="496361" y="1962149"/>
          <a:ext cx="8097306" cy="261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90"/>
                <a:gridCol w="5080512"/>
                <a:gridCol w="1660604"/>
              </a:tblGrid>
              <a:tr h="46498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latin typeface="Arial"/>
                        </a:rPr>
                        <a:t>Задача</a:t>
                      </a:r>
                      <a:endParaRPr lang="ru-RU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rgbClr val="4F26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latin typeface="Arial"/>
                        </a:rPr>
                        <a:t>Описание</a:t>
                      </a:r>
                      <a:endParaRPr lang="ru-RU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F268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200" noProof="0" dirty="0" smtClean="0">
                          <a:solidFill>
                            <a:schemeClr val="bg1"/>
                          </a:solidFill>
                          <a:latin typeface="Arial"/>
                        </a:rPr>
                        <a:t>Производственная опасность</a:t>
                      </a:r>
                      <a:endParaRPr lang="ru-RU" sz="12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rgbClr val="4F2685"/>
                    </a:solidFill>
                  </a:tcPr>
                </a:tc>
              </a:tr>
              <a:tr h="2146922">
                <a:tc>
                  <a:txBody>
                    <a:bodyPr/>
                    <a:lstStyle/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Подготовка </a:t>
                      </a:r>
                      <a:r>
                        <a:rPr lang="en-GB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поверхности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(</a:t>
                      </a:r>
                      <a:r>
                        <a:rPr lang="en-GB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окрасочны</a:t>
                      </a:r>
                      <a:r>
                        <a:rPr lang="ru-RU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е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</a:t>
                      </a:r>
                      <a:r>
                        <a:rPr lang="en-GB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цех</a:t>
                      </a:r>
                      <a:r>
                        <a:rPr lang="ru-RU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а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)</a:t>
                      </a:r>
                      <a:endParaRPr lang="ru-RU" sz="1050" noProof="0" dirty="0">
                        <a:solidFill>
                          <a:srgbClr val="82257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Предварительная очистка (обезжиривание перед окраской)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Очистка с растворителем 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Окончательная обработка поверхности/промывка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Очистка от старых CIC (составы, замедляющие коррозию, а именно Av8, Av30, Corban), 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Очистка области шасси, отверстий откидных деталей (грязь, копоть, скопление смазки, гидравлическая жидкость)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Окончательная </a:t>
                      </a:r>
                      <a:r>
                        <a:rPr lang="en-GB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очистка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</a:t>
                      </a:r>
                      <a:r>
                        <a:rPr lang="ru-RU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и обезжиривание </a:t>
                      </a:r>
                      <a:r>
                        <a:rPr lang="en-GB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наружных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частей перед окраской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Очистка проводки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Очистка деталей летательных аппаратов</a:t>
                      </a: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r>
                        <a:rPr lang="ru-RU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Оборудование чистых зон (например,</a:t>
                      </a:r>
                      <a:r>
                        <a:rPr lang="ru-RU" sz="1050" baseline="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</a:t>
                      </a:r>
                      <a:r>
                        <a:rPr lang="en-GB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крепление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</a:t>
                      </a:r>
                      <a:r>
                        <a:rPr lang="en-GB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нагревательной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</a:t>
                      </a:r>
                      <a:r>
                        <a:rPr lang="ru-RU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проводки</a:t>
                      </a: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и </a:t>
                      </a:r>
                      <a:r>
                        <a:rPr lang="ru-RU" sz="1050" noProof="0" dirty="0" err="1" smtClean="0">
                          <a:solidFill>
                            <a:srgbClr val="822570"/>
                          </a:solidFill>
                          <a:latin typeface="Arial"/>
                        </a:rPr>
                        <a:t>ламинация</a:t>
                      </a:r>
                      <a:r>
                        <a:rPr lang="ru-RU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 акриловых поверхностей)</a:t>
                      </a:r>
                      <a:endParaRPr lang="en-GB" sz="1050" noProof="0" dirty="0" smtClean="0">
                        <a:solidFill>
                          <a:srgbClr val="822570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indent="-136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050" noProof="0" dirty="0" smtClean="0">
                          <a:solidFill>
                            <a:srgbClr val="822570"/>
                          </a:solidFill>
                          <a:latin typeface="Arial"/>
                        </a:rPr>
                        <a:t>Воздействие химических брызг, красок, лаков</a:t>
                      </a:r>
                      <a:endParaRPr lang="ru-RU" sz="1050" noProof="0" dirty="0" smtClean="0">
                        <a:solidFill>
                          <a:srgbClr val="822570"/>
                        </a:solidFill>
                        <a:latin typeface="Arial"/>
                        <a:cs typeface="Arial"/>
                      </a:endParaRPr>
                    </a:p>
                    <a:p>
                      <a:pPr marL="136800" indent="-136800" algn="l">
                        <a:buFont typeface="Arial"/>
                        <a:buChar char="•"/>
                      </a:pPr>
                      <a:endParaRPr lang="ru-RU" sz="1050" noProof="0" dirty="0">
                        <a:solidFill>
                          <a:srgbClr val="82257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444500" y="4688354"/>
            <a:ext cx="8229600" cy="7069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lvl="2" indent="0">
              <a:buNone/>
            </a:pPr>
            <a:r>
              <a:rPr lang="en-GB" sz="1600" dirty="0" smtClean="0">
                <a:solidFill>
                  <a:srgbClr val="4F2685"/>
                </a:solidFill>
                <a:latin typeface="Arial"/>
              </a:rPr>
              <a:t>...чтобы работники </a:t>
            </a:r>
            <a:r>
              <a:rPr lang="en-GB" sz="1600" dirty="0" err="1" smtClean="0">
                <a:solidFill>
                  <a:srgbClr val="4F2685"/>
                </a:solidFill>
                <a:latin typeface="Arial"/>
              </a:rPr>
              <a:t>могли</a:t>
            </a:r>
            <a:r>
              <a:rPr lang="en-GB" sz="1600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srgbClr val="4F2685"/>
                </a:solidFill>
                <a:latin typeface="Arial"/>
              </a:rPr>
              <a:t>выполнить</a:t>
            </a:r>
            <a:r>
              <a:rPr lang="en-GB" sz="1600" dirty="0" smtClean="0">
                <a:solidFill>
                  <a:srgbClr val="4F2685"/>
                </a:solidFill>
                <a:latin typeface="Arial"/>
              </a:rPr>
              <a:t> свою работу и не выбирать между эффективностью и защитой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07460" y="1252088"/>
            <a:ext cx="8571440" cy="5689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lvl="2" algn="just"/>
            <a:r>
              <a:rPr lang="en-GB" sz="1400" dirty="0" smtClean="0">
                <a:solidFill>
                  <a:srgbClr val="4F2685"/>
                </a:solidFill>
                <a:latin typeface="Arial"/>
              </a:rPr>
              <a:t>Эффективность, благодаря удобству и защите от хроматов и изоцианатов,</a:t>
            </a:r>
            <a:r>
              <a:rPr sz="1600" dirty="0" smtClean="0"/>
              <a:t> </a:t>
            </a:r>
            <a:r>
              <a:rPr lang="en-GB" sz="1400" dirty="0" smtClean="0">
                <a:solidFill>
                  <a:srgbClr val="4F2685"/>
                </a:solidFill>
                <a:latin typeface="Arial"/>
              </a:rPr>
              <a:t>содержащихся </a:t>
            </a:r>
          </a:p>
          <a:p>
            <a:pPr marL="0" lvl="2" algn="just"/>
            <a:r>
              <a:rPr lang="en-GB" sz="1400" dirty="0" smtClean="0">
                <a:solidFill>
                  <a:srgbClr val="4F2685"/>
                </a:solidFill>
                <a:latin typeface="Arial"/>
              </a:rPr>
              <a:t>в красках...</a:t>
            </a:r>
          </a:p>
        </p:txBody>
      </p:sp>
    </p:spTree>
    <p:extLst>
      <p:ext uri="{BB962C8B-B14F-4D97-AF65-F5344CB8AC3E}">
        <p14:creationId xmlns:p14="http://schemas.microsoft.com/office/powerpoint/2010/main" val="12153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"/>
          <p:cNvSpPr txBox="1">
            <a:spLocks/>
          </p:cNvSpPr>
          <p:nvPr/>
        </p:nvSpPr>
        <p:spPr>
          <a:xfrm>
            <a:off x="406400" y="230975"/>
            <a:ext cx="8229600" cy="9148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 smtClean="0">
                <a:solidFill>
                  <a:srgbClr val="4F2685"/>
                </a:solidFill>
              </a:rPr>
              <a:t>Помогает решить 2 задачи</a:t>
            </a:r>
            <a:endParaRPr lang="ru-RU" sz="2800" dirty="0">
              <a:solidFill>
                <a:srgbClr val="4F2685"/>
              </a:solidFill>
            </a:endParaRPr>
          </a:p>
        </p:txBody>
      </p:sp>
      <p:pic>
        <p:nvPicPr>
          <p:cNvPr id="35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18" name="Rechteck 15"/>
          <p:cNvSpPr/>
          <p:nvPr/>
        </p:nvSpPr>
        <p:spPr>
          <a:xfrm>
            <a:off x="520986" y="2090735"/>
            <a:ext cx="3960000" cy="1728696"/>
          </a:xfrm>
          <a:prstGeom prst="rect">
            <a:avLst/>
          </a:prstGeom>
          <a:gradFill flip="none" rotWithShape="1">
            <a:gsLst>
              <a:gs pos="0">
                <a:srgbClr val="702C6A">
                  <a:alpha val="25000"/>
                </a:srgbClr>
              </a:gs>
              <a:gs pos="100000">
                <a:srgbClr val="702C6A">
                  <a:alpha val="1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93600" rIns="36000" bIns="0" rtlCol="0" anchor="t"/>
          <a:lstStyle/>
          <a:p>
            <a:pPr marL="144000" defTabSz="457200">
              <a:lnSpc>
                <a:spcPts val="1560"/>
              </a:lnSpc>
              <a:spcBef>
                <a:spcPct val="20000"/>
              </a:spcBef>
              <a:defRPr/>
            </a:pPr>
            <a:r>
              <a:rPr lang="en-GB" sz="1400" dirty="0">
                <a:solidFill>
                  <a:srgbClr val="4F2685"/>
                </a:solidFill>
                <a:latin typeface="Arial"/>
              </a:rPr>
              <a:t>Усталость работников и перегрев при ношении изолирующей защитной одежды могут привести к снижению когнитивной функции, концентрации внимания и нарушению координации. Это может привести к ошибкам и к трагическим последствиям</a:t>
            </a:r>
            <a:r>
              <a:rPr lang="en-GB" sz="1000" dirty="0">
                <a:solidFill>
                  <a:srgbClr val="4F2685"/>
                </a:solidFill>
                <a:latin typeface="Arial"/>
              </a:rPr>
              <a:t>.</a:t>
            </a:r>
            <a:endParaRPr lang="ru-RU" sz="1000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19" name="Rechteck 16"/>
          <p:cNvSpPr/>
          <p:nvPr/>
        </p:nvSpPr>
        <p:spPr>
          <a:xfrm>
            <a:off x="520986" y="1377951"/>
            <a:ext cx="3960000" cy="712784"/>
          </a:xfrm>
          <a:prstGeom prst="rect">
            <a:avLst/>
          </a:prstGeom>
          <a:gradFill flip="none" rotWithShape="1">
            <a:gsLst>
              <a:gs pos="0">
                <a:srgbClr val="4F2683"/>
              </a:gs>
              <a:gs pos="100000">
                <a:srgbClr val="4F2683">
                  <a:alpha val="75000"/>
                </a:srgbClr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144000"/>
            <a:r>
              <a:rPr lang="en-GB" sz="1600" b="1" dirty="0" smtClean="0">
                <a:solidFill>
                  <a:prstClr val="white"/>
                </a:solidFill>
                <a:latin typeface="Arial"/>
              </a:rPr>
              <a:t>Усталость работников</a:t>
            </a:r>
            <a:endParaRPr lang="ru-RU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Rechteck 17"/>
          <p:cNvSpPr/>
          <p:nvPr/>
        </p:nvSpPr>
        <p:spPr>
          <a:xfrm>
            <a:off x="4673034" y="2043113"/>
            <a:ext cx="3960000" cy="1776318"/>
          </a:xfrm>
          <a:prstGeom prst="rect">
            <a:avLst/>
          </a:prstGeom>
          <a:gradFill flip="none" rotWithShape="1">
            <a:gsLst>
              <a:gs pos="0">
                <a:srgbClr val="702C6A">
                  <a:alpha val="25000"/>
                </a:srgbClr>
              </a:gs>
              <a:gs pos="100000">
                <a:srgbClr val="702C6A">
                  <a:alpha val="1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93600" rIns="108000" bIns="0" rtlCol="0" anchor="t"/>
          <a:lstStyle/>
          <a:p>
            <a:pPr marL="144000" defTabSz="457200">
              <a:lnSpc>
                <a:spcPts val="1400"/>
              </a:lnSpc>
              <a:defRPr/>
            </a:pPr>
            <a:r>
              <a:rPr lang="en-AU" sz="1400" dirty="0">
                <a:solidFill>
                  <a:srgbClr val="4F2685"/>
                </a:solidFill>
                <a:latin typeface="Arial"/>
              </a:rPr>
              <a:t>Операции с красками, растворителями, химикатами, гидравлическими жидкостями и смазкой могут провоцировать аллергические реакции, такие как дерматит, или создавать проблемы с органами дыхания, например, вызывать астму. Краски на основе ИЗОЦИАНАТА и грунтовки на основе ХРОМАТОВ представляют </a:t>
            </a:r>
            <a:r>
              <a:rPr lang="en-AU" sz="1400" dirty="0" err="1">
                <a:solidFill>
                  <a:srgbClr val="4F2685"/>
                </a:solidFill>
                <a:latin typeface="Arial"/>
              </a:rPr>
              <a:t>особую</a:t>
            </a:r>
            <a:r>
              <a:rPr lang="en-AU" sz="1400" dirty="0">
                <a:solidFill>
                  <a:srgbClr val="4F2685"/>
                </a:solidFill>
                <a:latin typeface="Arial"/>
              </a:rPr>
              <a:t> </a:t>
            </a:r>
            <a:r>
              <a:rPr lang="en-AU" sz="1400" dirty="0" err="1">
                <a:solidFill>
                  <a:srgbClr val="4F2685"/>
                </a:solidFill>
                <a:latin typeface="Arial"/>
              </a:rPr>
              <a:t>опасность</a:t>
            </a:r>
            <a:r>
              <a:rPr lang="en-AU" sz="1400" dirty="0">
                <a:solidFill>
                  <a:srgbClr val="4F2685"/>
                </a:solidFill>
                <a:latin typeface="Arial"/>
              </a:rPr>
              <a:t>.</a:t>
            </a:r>
          </a:p>
        </p:txBody>
      </p:sp>
      <p:sp>
        <p:nvSpPr>
          <p:cNvPr id="21" name="Rechteck 18"/>
          <p:cNvSpPr/>
          <p:nvPr/>
        </p:nvSpPr>
        <p:spPr>
          <a:xfrm>
            <a:off x="4673034" y="1377951"/>
            <a:ext cx="3960000" cy="712784"/>
          </a:xfrm>
          <a:prstGeom prst="rect">
            <a:avLst/>
          </a:prstGeom>
          <a:gradFill flip="none" rotWithShape="1">
            <a:gsLst>
              <a:gs pos="0">
                <a:srgbClr val="4F2683"/>
              </a:gs>
              <a:gs pos="100000">
                <a:srgbClr val="4F2683">
                  <a:alpha val="75000"/>
                </a:srgbClr>
              </a:gs>
            </a:gsLst>
            <a:lin ang="27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144000" lvl="0"/>
            <a:r>
              <a:rPr lang="en-GB" sz="1600" b="1" kern="0" dirty="0" smtClean="0">
                <a:solidFill>
                  <a:sysClr val="window" lastClr="FFFFFF"/>
                </a:solidFill>
                <a:latin typeface="Arial"/>
              </a:rPr>
              <a:t>Опасные вещества</a:t>
            </a:r>
            <a:endParaRPr lang="ru-RU" sz="1600" b="1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22" name="Rechteck 19"/>
          <p:cNvSpPr/>
          <p:nvPr/>
        </p:nvSpPr>
        <p:spPr>
          <a:xfrm>
            <a:off x="531619" y="3819431"/>
            <a:ext cx="3960000" cy="12054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93600" rIns="108000" bIns="0" rtlCol="0" anchor="t"/>
          <a:lstStyle/>
          <a:p>
            <a:pPr>
              <a:lnSpc>
                <a:spcPts val="1760"/>
              </a:lnSpc>
            </a:pPr>
            <a:r>
              <a:rPr lang="en-GB" sz="1400" b="1" dirty="0">
                <a:solidFill>
                  <a:srgbClr val="4F2685"/>
                </a:solidFill>
                <a:latin typeface="Arial"/>
              </a:rPr>
              <a:t>До 40% работников сообщают об усталости в ЕС</a:t>
            </a:r>
            <a:r>
              <a:rPr lang="en-GB" sz="1400" b="1" baseline="30000" dirty="0">
                <a:solidFill>
                  <a:srgbClr val="4F2685"/>
                </a:solidFill>
                <a:latin typeface="Arial"/>
              </a:rPr>
              <a:t>1</a:t>
            </a:r>
            <a:r>
              <a:rPr lang="en-GB" sz="1400" b="1" dirty="0">
                <a:solidFill>
                  <a:srgbClr val="4F2685"/>
                </a:solidFill>
                <a:latin typeface="Arial"/>
              </a:rPr>
              <a:t>, что потенциально может снизить производительность на 150 минут для каждого работника в день</a:t>
            </a:r>
            <a:r>
              <a:rPr lang="en-GB" sz="1400" b="1" baseline="30000" dirty="0">
                <a:solidFill>
                  <a:srgbClr val="4F2685"/>
                </a:solidFill>
                <a:latin typeface="Arial"/>
              </a:rPr>
              <a:t>2</a:t>
            </a:r>
          </a:p>
        </p:txBody>
      </p:sp>
      <p:sp>
        <p:nvSpPr>
          <p:cNvPr id="24" name="Rechteck 21"/>
          <p:cNvSpPr/>
          <p:nvPr/>
        </p:nvSpPr>
        <p:spPr>
          <a:xfrm>
            <a:off x="4709067" y="3819431"/>
            <a:ext cx="3960000" cy="12054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93600" rIns="108000" bIns="0" rtlCol="0" anchor="t"/>
          <a:lstStyle/>
          <a:p>
            <a:pPr>
              <a:lnSpc>
                <a:spcPts val="1660"/>
              </a:lnSpc>
            </a:pPr>
            <a:r>
              <a:rPr lang="en-GB" sz="1400" b="1" dirty="0">
                <a:solidFill>
                  <a:srgbClr val="4F2685"/>
                </a:solidFill>
                <a:latin typeface="Arial"/>
              </a:rPr>
              <a:t>Влияние солей хромовой кислоты и изоцианатов на работников окрасочных производств оценивается в достаточно значимую цифру - </a:t>
            </a:r>
            <a:r>
              <a:rPr lang="en-GB" sz="1400" b="1" dirty="0" err="1">
                <a:solidFill>
                  <a:srgbClr val="4F2685"/>
                </a:solidFill>
                <a:latin typeface="Arial"/>
              </a:rPr>
              <a:t>свыше</a:t>
            </a:r>
            <a:r>
              <a:rPr lang="en-GB" sz="1400" b="1" dirty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400" b="1" dirty="0" smtClean="0">
                <a:solidFill>
                  <a:srgbClr val="4F2685"/>
                </a:solidFill>
                <a:latin typeface="Arial"/>
              </a:rPr>
              <a:t>100</a:t>
            </a:r>
            <a:r>
              <a:rPr lang="ru-RU" sz="1400" b="1" dirty="0" smtClean="0">
                <a:solidFill>
                  <a:srgbClr val="4F2685"/>
                </a:solidFill>
                <a:latin typeface="Arial"/>
              </a:rPr>
              <a:t> </a:t>
            </a:r>
            <a:r>
              <a:rPr lang="en-GB" sz="1400" b="1" dirty="0" smtClean="0">
                <a:solidFill>
                  <a:srgbClr val="4F2685"/>
                </a:solidFill>
                <a:latin typeface="Arial"/>
              </a:rPr>
              <a:t>000 </a:t>
            </a:r>
            <a:r>
              <a:rPr lang="en-GB" sz="1400" b="1" dirty="0" err="1">
                <a:solidFill>
                  <a:srgbClr val="4F2685"/>
                </a:solidFill>
                <a:latin typeface="Arial"/>
              </a:rPr>
              <a:t>евро</a:t>
            </a:r>
            <a:r>
              <a:rPr lang="en-GB" sz="1400" b="1" dirty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400" b="1" dirty="0" smtClean="0">
                <a:solidFill>
                  <a:srgbClr val="4F2685"/>
                </a:solidFill>
                <a:latin typeface="Arial"/>
              </a:rPr>
              <a:t>, включая штрафы</a:t>
            </a:r>
            <a:endParaRPr lang="en-GB" sz="1400" b="1" baseline="30000" dirty="0">
              <a:solidFill>
                <a:srgbClr val="4F2685"/>
              </a:solidFill>
              <a:latin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1619" y="5448588"/>
            <a:ext cx="63259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4F2685"/>
                </a:solidFill>
                <a:latin typeface="Arial"/>
              </a:rPr>
              <a:t>Источник 1: </a:t>
            </a:r>
            <a:r>
              <a:rPr lang="fr-FR" sz="800" dirty="0">
                <a:solidFill>
                  <a:srgbClr val="4F2685"/>
                </a:solidFill>
                <a:latin typeface="Arial"/>
              </a:rPr>
              <a:t>OSHA Europa</a:t>
            </a:r>
          </a:p>
          <a:p>
            <a:r>
              <a:rPr lang="fr-FR" sz="800" b="1" dirty="0">
                <a:solidFill>
                  <a:srgbClr val="4F2685"/>
                </a:solidFill>
                <a:latin typeface="Arial"/>
              </a:rPr>
              <a:t>Источник 2: </a:t>
            </a:r>
            <a:r>
              <a:rPr lang="fr-FR" sz="800" dirty="0">
                <a:solidFill>
                  <a:srgbClr val="4F2685"/>
                </a:solidFill>
                <a:latin typeface="Arial"/>
              </a:rPr>
              <a:t>Third</a:t>
            </a:r>
            <a:r>
              <a:rPr sz="800" dirty="0" smtClean="0"/>
              <a:t> </a:t>
            </a:r>
            <a:r>
              <a:rPr lang="fr-FR" sz="800" dirty="0">
                <a:solidFill>
                  <a:srgbClr val="4F2685"/>
                </a:solidFill>
                <a:latin typeface="Arial"/>
              </a:rPr>
              <a:t>Pillar of Health</a:t>
            </a:r>
            <a:endParaRPr lang="ru-RU" sz="800" dirty="0">
              <a:solidFill>
                <a:srgbClr val="4F2685"/>
              </a:solidFill>
              <a:latin typeface="Arial"/>
              <a:cs typeface="Arial"/>
            </a:endParaRPr>
          </a:p>
          <a:p>
            <a:r>
              <a:rPr lang="en-GB" sz="800" b="1" dirty="0">
                <a:solidFill>
                  <a:srgbClr val="4F2685"/>
                </a:solidFill>
                <a:latin typeface="Arial"/>
              </a:rPr>
              <a:t>Источник 3: </a:t>
            </a:r>
            <a:r>
              <a:rPr lang="en-GB" sz="800" dirty="0">
                <a:solidFill>
                  <a:srgbClr val="4F2685"/>
                </a:solidFill>
                <a:latin typeface="Arial"/>
              </a:rPr>
              <a:t>SHP Online</a:t>
            </a:r>
          </a:p>
          <a:p>
            <a:endParaRPr lang="ru-RU" sz="800" dirty="0">
              <a:solidFill>
                <a:srgbClr val="4F268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6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2"/>
          <p:cNvSpPr txBox="1"/>
          <p:nvPr/>
        </p:nvSpPr>
        <p:spPr>
          <a:xfrm>
            <a:off x="430215" y="336928"/>
            <a:ext cx="8285160" cy="1436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6350">
              <a:lnSpc>
                <a:spcPts val="2780"/>
              </a:lnSpc>
              <a:tabLst>
                <a:tab pos="2270760" algn="l"/>
                <a:tab pos="2932430" algn="l"/>
                <a:tab pos="5664835" algn="l"/>
              </a:tabLst>
            </a:pPr>
            <a:r>
              <a:rPr lang="en-GB" dirty="0">
                <a:solidFill>
                  <a:srgbClr val="810262"/>
                </a:solidFill>
                <a:latin typeface="Arial"/>
              </a:rPr>
              <a:t>ПРОИЗВОДИТЕЛЬНЫЕ РАБОЧИЕ МЕСТА</a:t>
            </a:r>
          </a:p>
          <a:p>
            <a:pPr defTabSz="457200">
              <a:lnSpc>
                <a:spcPts val="2780"/>
              </a:lnSpc>
            </a:pPr>
            <a:r>
              <a:rPr lang="en-GB" sz="1600" b="1" dirty="0">
                <a:solidFill>
                  <a:srgbClr val="4F2685"/>
                </a:solidFill>
                <a:latin typeface="Arial"/>
              </a:rPr>
              <a:t>Ведущий </a:t>
            </a:r>
            <a:r>
              <a:rPr lang="en-GB" sz="1600" b="1" dirty="0" err="1">
                <a:solidFill>
                  <a:srgbClr val="4F2685"/>
                </a:solidFill>
                <a:latin typeface="Arial"/>
              </a:rPr>
              <a:t>производитель</a:t>
            </a:r>
            <a:r>
              <a:rPr lang="en-GB" sz="1600" b="1" dirty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600" b="1" dirty="0" smtClean="0">
                <a:solidFill>
                  <a:srgbClr val="4F2685"/>
                </a:solidFill>
                <a:latin typeface="Arial"/>
              </a:rPr>
              <a:t>автомобилей </a:t>
            </a:r>
            <a:r>
              <a:rPr lang="en-GB" sz="1600" b="1" dirty="0" err="1" smtClean="0">
                <a:solidFill>
                  <a:srgbClr val="582C83"/>
                </a:solidFill>
                <a:latin typeface="Arial"/>
              </a:rPr>
              <a:t>повышает</a:t>
            </a:r>
            <a:r>
              <a:rPr lang="en-GB" sz="1600" b="1" dirty="0" smtClean="0">
                <a:solidFill>
                  <a:srgbClr val="582C83"/>
                </a:solidFill>
                <a:latin typeface="Arial"/>
              </a:rPr>
              <a:t> эффективность процесса окраски и безопасность работников</a:t>
            </a:r>
          </a:p>
          <a:p>
            <a:pPr marR="6350">
              <a:lnSpc>
                <a:spcPts val="2780"/>
              </a:lnSpc>
              <a:tabLst>
                <a:tab pos="2270760" algn="l"/>
                <a:tab pos="2932430" algn="l"/>
                <a:tab pos="5664835" algn="l"/>
              </a:tabLst>
            </a:pPr>
            <a:endParaRPr lang="ru-RU" dirty="0">
              <a:solidFill>
                <a:srgbClr val="4F2685"/>
              </a:solidFill>
              <a:latin typeface="Arial"/>
              <a:cs typeface="Arial"/>
            </a:endParaRPr>
          </a:p>
        </p:txBody>
      </p:sp>
      <p:pic>
        <p:nvPicPr>
          <p:cNvPr id="64" name="Bild 6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0" r="8485"/>
          <a:stretch/>
        </p:blipFill>
        <p:spPr>
          <a:xfrm>
            <a:off x="0" y="5407274"/>
            <a:ext cx="9144000" cy="808671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003" y="1752031"/>
            <a:ext cx="2664000" cy="3762944"/>
          </a:xfrm>
          <a:prstGeom prst="rect">
            <a:avLst/>
          </a:prstGeom>
        </p:spPr>
      </p:pic>
      <p:sp>
        <p:nvSpPr>
          <p:cNvPr id="66" name="TextBox 17"/>
          <p:cNvSpPr txBox="1"/>
          <p:nvPr/>
        </p:nvSpPr>
        <p:spPr>
          <a:xfrm>
            <a:off x="6053003" y="1888165"/>
            <a:ext cx="214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u="none" strike="noStrike" spc="50" baseline="30000" dirty="0" smtClean="0">
                <a:solidFill>
                  <a:srgbClr val="FFFFFF"/>
                </a:solidFill>
                <a:latin typeface="Arial"/>
              </a:rPr>
              <a:t>Результаты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6138076" y="2484470"/>
            <a:ext cx="2493854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 defTabSz="457200">
              <a:lnSpc>
                <a:spcPts val="142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rgbClr val="582C83"/>
                </a:solidFill>
                <a:latin typeface="Arial"/>
              </a:rPr>
              <a:t>Повышенный уровень соответствия правилам безопасности </a:t>
            </a:r>
            <a:r>
              <a:rPr lang="en-GB" sz="1100" dirty="0">
                <a:solidFill>
                  <a:srgbClr val="582C83"/>
                </a:solidFill>
                <a:latin typeface="Arial"/>
              </a:rPr>
              <a:t>путем обеспечения сертифицированного решения для защиты работников от изоцианатов</a:t>
            </a:r>
            <a:endParaRPr lang="ru-RU" sz="1100" dirty="0">
              <a:solidFill>
                <a:srgbClr val="582C83"/>
              </a:solidFill>
              <a:latin typeface="Arial"/>
              <a:cs typeface="Arial"/>
            </a:endParaRPr>
          </a:p>
          <a:p>
            <a:pPr marL="108000" indent="-108000" defTabSz="457200">
              <a:lnSpc>
                <a:spcPts val="142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b="1" dirty="0" err="1">
                <a:solidFill>
                  <a:srgbClr val="582C83"/>
                </a:solidFill>
                <a:latin typeface="Arial"/>
              </a:rPr>
              <a:t>Поддержка</a:t>
            </a:r>
            <a:r>
              <a:rPr lang="en-GB" sz="1100" b="1" dirty="0">
                <a:solidFill>
                  <a:srgbClr val="582C83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582C83"/>
                </a:solidFill>
                <a:latin typeface="Arial"/>
              </a:rPr>
              <a:t>принцип</a:t>
            </a:r>
            <a:r>
              <a:rPr lang="ru-RU" sz="1100" b="1" dirty="0" err="1" smtClean="0">
                <a:solidFill>
                  <a:srgbClr val="582C83"/>
                </a:solidFill>
                <a:latin typeface="Arial"/>
              </a:rPr>
              <a:t>ов</a:t>
            </a:r>
            <a:r>
              <a:rPr lang="ru-RU" sz="1100" b="1" dirty="0" smtClean="0">
                <a:solidFill>
                  <a:srgbClr val="582C83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582C83"/>
                </a:solidFill>
                <a:latin typeface="Arial"/>
              </a:rPr>
              <a:t>бережливого</a:t>
            </a:r>
            <a:r>
              <a:rPr lang="en-GB" sz="1100" b="1" dirty="0" smtClean="0">
                <a:solidFill>
                  <a:srgbClr val="582C83"/>
                </a:solidFill>
                <a:latin typeface="Arial"/>
              </a:rPr>
              <a:t> </a:t>
            </a:r>
            <a:r>
              <a:rPr lang="en-GB" sz="1100" b="1" dirty="0" err="1" smtClean="0">
                <a:solidFill>
                  <a:srgbClr val="582C83"/>
                </a:solidFill>
                <a:latin typeface="Arial"/>
              </a:rPr>
              <a:t>производства</a:t>
            </a:r>
            <a:r>
              <a:rPr lang="ru-RU" sz="1100" b="1" dirty="0" smtClean="0">
                <a:solidFill>
                  <a:srgbClr val="582C83"/>
                </a:solidFill>
                <a:latin typeface="Arial"/>
              </a:rPr>
              <a:t> </a:t>
            </a:r>
            <a:r>
              <a:rPr lang="en-GB" sz="1100" dirty="0" err="1" smtClean="0">
                <a:solidFill>
                  <a:srgbClr val="582C83"/>
                </a:solidFill>
                <a:latin typeface="Arial"/>
              </a:rPr>
              <a:t>путем</a:t>
            </a:r>
            <a:r>
              <a:rPr lang="en-GB" sz="1100" dirty="0" smtClean="0">
                <a:solidFill>
                  <a:srgbClr val="582C83"/>
                </a:solidFill>
                <a:latin typeface="Arial"/>
              </a:rPr>
              <a:t> </a:t>
            </a:r>
            <a:r>
              <a:rPr lang="en-GB" sz="1100" dirty="0">
                <a:solidFill>
                  <a:srgbClr val="582C83"/>
                </a:solidFill>
                <a:latin typeface="Arial"/>
              </a:rPr>
              <a:t>предоставления решения, которое минимизирует риск загрязнения процесса</a:t>
            </a:r>
            <a:endParaRPr lang="ru-RU" sz="1100" baseline="30000" dirty="0">
              <a:solidFill>
                <a:srgbClr val="582C83"/>
              </a:solidFill>
              <a:latin typeface="Arial"/>
              <a:cs typeface="Arial"/>
            </a:endParaRPr>
          </a:p>
        </p:txBody>
      </p:sp>
      <p:pic>
        <p:nvPicPr>
          <p:cNvPr id="68" name="Bild 6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41" y="1752031"/>
            <a:ext cx="2664000" cy="3762944"/>
          </a:xfrm>
          <a:prstGeom prst="rect">
            <a:avLst/>
          </a:prstGeom>
        </p:spPr>
      </p:pic>
      <p:sp>
        <p:nvSpPr>
          <p:cNvPr id="69" name="TextBox 15"/>
          <p:cNvSpPr txBox="1"/>
          <p:nvPr/>
        </p:nvSpPr>
        <p:spPr>
          <a:xfrm>
            <a:off x="431841" y="1888165"/>
            <a:ext cx="214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pc="50" baseline="30000" dirty="0" smtClean="0">
                <a:solidFill>
                  <a:schemeClr val="bg1"/>
                </a:solidFill>
                <a:latin typeface="Arial"/>
              </a:rPr>
              <a:t>Проблемы</a:t>
            </a:r>
            <a:endParaRPr lang="ru-RU" sz="2400" b="1" spc="5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TextBox 5"/>
          <p:cNvSpPr txBox="1"/>
          <p:nvPr/>
        </p:nvSpPr>
        <p:spPr>
          <a:xfrm>
            <a:off x="431841" y="2405628"/>
            <a:ext cx="2593113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 defTabSz="457200">
              <a:lnSpc>
                <a:spcPts val="12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451970"/>
                </a:solidFill>
                <a:latin typeface="Arial"/>
              </a:rPr>
              <a:t>Новая система окраски, установленная на окрасочной линии, и восстановительные окрасочные </a:t>
            </a:r>
            <a:r>
              <a:rPr lang="en-GB" sz="900" dirty="0" err="1">
                <a:solidFill>
                  <a:srgbClr val="451970"/>
                </a:solidFill>
                <a:latin typeface="Arial"/>
              </a:rPr>
              <a:t>камеры</a:t>
            </a:r>
            <a:r>
              <a:rPr lang="en-GB" sz="900" dirty="0">
                <a:solidFill>
                  <a:srgbClr val="451970"/>
                </a:solidFill>
                <a:latin typeface="Arial"/>
              </a:rPr>
              <a:t> </a:t>
            </a:r>
            <a:r>
              <a:rPr lang="ru-RU" sz="900" dirty="0" smtClean="0">
                <a:solidFill>
                  <a:srgbClr val="451970"/>
                </a:solidFill>
                <a:latin typeface="Arial"/>
              </a:rPr>
              <a:t>с целью </a:t>
            </a:r>
            <a:r>
              <a:rPr lang="en-GB" sz="900" dirty="0" err="1" smtClean="0">
                <a:solidFill>
                  <a:srgbClr val="451970"/>
                </a:solidFill>
                <a:latin typeface="Arial"/>
              </a:rPr>
              <a:t>улучшения</a:t>
            </a:r>
            <a:r>
              <a:rPr lang="en-GB" sz="900" dirty="0" smtClean="0">
                <a:solidFill>
                  <a:srgbClr val="451970"/>
                </a:solidFill>
                <a:latin typeface="Arial"/>
              </a:rPr>
              <a:t> </a:t>
            </a:r>
            <a:r>
              <a:rPr lang="en-GB" sz="900" dirty="0">
                <a:solidFill>
                  <a:srgbClr val="451970"/>
                </a:solidFill>
                <a:latin typeface="Arial"/>
              </a:rPr>
              <a:t>производительности труда, внешнего вида покрытия и уменьшения летучих органических соединений (ЛОС) </a:t>
            </a:r>
            <a:endParaRPr lang="ru-RU" sz="900" dirty="0">
              <a:solidFill>
                <a:srgbClr val="451970"/>
              </a:solidFill>
              <a:latin typeface="Arial"/>
            </a:endParaRPr>
          </a:p>
          <a:p>
            <a:pPr marL="108000" indent="-108000" defTabSz="457200">
              <a:lnSpc>
                <a:spcPts val="12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900" dirty="0" err="1" smtClean="0">
                <a:solidFill>
                  <a:srgbClr val="451970"/>
                </a:solidFill>
                <a:latin typeface="Arial"/>
              </a:rPr>
              <a:t>Система</a:t>
            </a:r>
            <a:r>
              <a:rPr lang="en-GB" sz="900" dirty="0" smtClean="0">
                <a:solidFill>
                  <a:srgbClr val="451970"/>
                </a:solidFill>
                <a:latin typeface="Arial"/>
              </a:rPr>
              <a:t> </a:t>
            </a:r>
            <a:r>
              <a:rPr lang="en-GB" sz="900" dirty="0">
                <a:solidFill>
                  <a:srgbClr val="451970"/>
                </a:solidFill>
                <a:latin typeface="Arial"/>
              </a:rPr>
              <a:t>содержит изоцианаты, которые представляют опасность для здоровья работников</a:t>
            </a:r>
          </a:p>
          <a:p>
            <a:pPr marL="108000" indent="-108000" defTabSz="457200">
              <a:lnSpc>
                <a:spcPts val="12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451970"/>
                </a:solidFill>
                <a:latin typeface="Arial"/>
              </a:rPr>
              <a:t>Существующие текстильные многоразовые комбинезоны не обеспечивают достаточную защиту от изоцианатов.</a:t>
            </a:r>
          </a:p>
          <a:p>
            <a:pPr marL="108000" indent="-108000" defTabSz="457200">
              <a:lnSpc>
                <a:spcPts val="12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451970"/>
                </a:solidFill>
                <a:latin typeface="Arial"/>
              </a:rPr>
              <a:t>Существующие текстильные многоразовые комбинезоны </a:t>
            </a:r>
            <a:r>
              <a:rPr lang="en-GB" sz="900" dirty="0" err="1">
                <a:solidFill>
                  <a:srgbClr val="451970"/>
                </a:solidFill>
                <a:latin typeface="Arial"/>
              </a:rPr>
              <a:t>покрыты</a:t>
            </a:r>
            <a:r>
              <a:rPr lang="en-GB" sz="900" dirty="0">
                <a:solidFill>
                  <a:srgbClr val="451970"/>
                </a:solidFill>
                <a:latin typeface="Arial"/>
              </a:rPr>
              <a:t> </a:t>
            </a:r>
            <a:r>
              <a:rPr lang="ru-RU" sz="900" dirty="0" smtClean="0">
                <a:solidFill>
                  <a:srgbClr val="451970"/>
                </a:solidFill>
                <a:latin typeface="Arial"/>
              </a:rPr>
              <a:t>слоем </a:t>
            </a:r>
            <a:r>
              <a:rPr lang="en-GB" sz="900" dirty="0" err="1" smtClean="0">
                <a:solidFill>
                  <a:srgbClr val="451970"/>
                </a:solidFill>
                <a:latin typeface="Arial"/>
              </a:rPr>
              <a:t>сухой</a:t>
            </a:r>
            <a:r>
              <a:rPr lang="en-GB" sz="900" dirty="0" smtClean="0">
                <a:solidFill>
                  <a:srgbClr val="451970"/>
                </a:solidFill>
                <a:latin typeface="Arial"/>
              </a:rPr>
              <a:t> </a:t>
            </a:r>
            <a:r>
              <a:rPr lang="en-GB" sz="900" dirty="0">
                <a:solidFill>
                  <a:srgbClr val="451970"/>
                </a:solidFill>
                <a:latin typeface="Arial"/>
              </a:rPr>
              <a:t>краски и являются потенциальным источником загрязнения процесса</a:t>
            </a:r>
          </a:p>
        </p:txBody>
      </p:sp>
      <p:pic>
        <p:nvPicPr>
          <p:cNvPr id="84" name="Bild 8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422" y="1752031"/>
            <a:ext cx="2664000" cy="3762944"/>
          </a:xfrm>
          <a:prstGeom prst="rect">
            <a:avLst/>
          </a:prstGeom>
        </p:spPr>
      </p:pic>
      <p:sp>
        <p:nvSpPr>
          <p:cNvPr id="85" name="TextBox 16"/>
          <p:cNvSpPr txBox="1"/>
          <p:nvPr/>
        </p:nvSpPr>
        <p:spPr>
          <a:xfrm>
            <a:off x="3242422" y="1888165"/>
            <a:ext cx="214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pc="50" baseline="30000" dirty="0">
                <a:solidFill>
                  <a:srgbClr val="FFFFFF"/>
                </a:solidFill>
                <a:latin typeface="Arial"/>
              </a:rPr>
              <a:t>Контрмеры</a:t>
            </a:r>
          </a:p>
        </p:txBody>
      </p:sp>
      <p:sp>
        <p:nvSpPr>
          <p:cNvPr id="86" name="Rectangle 7"/>
          <p:cNvSpPr/>
          <p:nvPr/>
        </p:nvSpPr>
        <p:spPr>
          <a:xfrm>
            <a:off x="3242422" y="2445529"/>
            <a:ext cx="2735045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defTabSz="457200">
              <a:lnSpc>
                <a:spcPts val="1420"/>
              </a:lnSpc>
              <a:spcAft>
                <a:spcPts val="400"/>
              </a:spcAft>
            </a:pPr>
            <a:r>
              <a:rPr lang="en-GB" sz="1100" b="1" dirty="0">
                <a:solidFill>
                  <a:srgbClr val="582C83"/>
                </a:solidFill>
                <a:latin typeface="Arial"/>
              </a:rPr>
              <a:t>Используйте защитную одежду,</a:t>
            </a:r>
            <a:r>
              <a:rPr dirty="0"/>
              <a:t/>
            </a:r>
            <a:br>
              <a:rPr dirty="0"/>
            </a:br>
            <a:r>
              <a:rPr lang="en-GB" sz="1100" b="1" dirty="0">
                <a:solidFill>
                  <a:srgbClr val="582C83"/>
                </a:solidFill>
                <a:latin typeface="Arial"/>
              </a:rPr>
              <a:t>которая: </a:t>
            </a:r>
          </a:p>
          <a:p>
            <a:pPr marL="108000" indent="-108000" defTabSz="457200">
              <a:lnSpc>
                <a:spcPts val="142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82C83"/>
                </a:solidFill>
                <a:latin typeface="Arial"/>
              </a:rPr>
              <a:t>была протестирована на устойчивость к воздействию красок на основе изоцианатов без нарушения защиты</a:t>
            </a:r>
            <a:endParaRPr lang="ru-RU" sz="1100" dirty="0">
              <a:solidFill>
                <a:srgbClr val="582C83"/>
              </a:solidFill>
              <a:latin typeface="Arial"/>
              <a:cs typeface="Arial"/>
            </a:endParaRPr>
          </a:p>
          <a:p>
            <a:pPr marL="108000" indent="-108000" defTabSz="457200">
              <a:lnSpc>
                <a:spcPts val="142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82C83"/>
                </a:solidFill>
                <a:latin typeface="Arial"/>
              </a:rPr>
              <a:t>является одноразовой и </a:t>
            </a:r>
            <a:r>
              <a:rPr lang="en-GB" sz="1100" dirty="0" err="1" smtClean="0">
                <a:solidFill>
                  <a:srgbClr val="582C83"/>
                </a:solidFill>
                <a:latin typeface="Arial"/>
              </a:rPr>
              <a:t>снижает</a:t>
            </a:r>
            <a:r>
              <a:rPr lang="en-GB" sz="1100" dirty="0" smtClean="0">
                <a:solidFill>
                  <a:srgbClr val="582C83"/>
                </a:solidFill>
                <a:latin typeface="Arial"/>
              </a:rPr>
              <a:t> </a:t>
            </a:r>
            <a:r>
              <a:rPr lang="en-GB" sz="1100" dirty="0">
                <a:solidFill>
                  <a:srgbClr val="582C83"/>
                </a:solidFill>
                <a:latin typeface="Arial"/>
              </a:rPr>
              <a:t>риск перекрестного загрязнения, существующий при использовании многоразовых решений </a:t>
            </a:r>
          </a:p>
          <a:p>
            <a:pPr marL="108000" indent="-108000" defTabSz="457200">
              <a:lnSpc>
                <a:spcPts val="142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sz="1100" b="1" dirty="0">
                <a:solidFill>
                  <a:srgbClr val="582C83"/>
                </a:solidFill>
                <a:latin typeface="Arial"/>
              </a:rPr>
              <a:t>Комбинезон KLEENGUARD* A30</a:t>
            </a:r>
            <a:endParaRPr lang="ru-RU" sz="1100" b="1" dirty="0">
              <a:solidFill>
                <a:srgbClr val="582C83"/>
              </a:solidFill>
              <a:latin typeface="Arial"/>
              <a:cs typeface="Arial"/>
            </a:endParaRPr>
          </a:p>
        </p:txBody>
      </p:sp>
      <p:pic>
        <p:nvPicPr>
          <p:cNvPr id="92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976" y="1918744"/>
            <a:ext cx="7772400" cy="1683441"/>
          </a:xfrm>
          <a:prstGeom prst="rect">
            <a:avLst/>
          </a:prstGeom>
          <a:solidFill>
            <a:srgbClr val="E8DEEE"/>
          </a:solidFill>
        </p:spPr>
        <p:txBody>
          <a:bodyPr lIns="180000" tIns="180000" rIns="180000" bIns="18000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4F2685"/>
                </a:solidFill>
                <a:latin typeface="Arial"/>
              </a:rPr>
              <a:t>Представляем</a:t>
            </a:r>
            <a:r>
              <a:rPr dirty="0"/>
              <a:t/>
            </a:r>
            <a:br>
              <a:rPr dirty="0"/>
            </a:br>
            <a:r>
              <a:rPr lang="en-GB" sz="2800" dirty="0" err="1" smtClean="0">
                <a:solidFill>
                  <a:srgbClr val="4F2685"/>
                </a:solidFill>
                <a:latin typeface="Arial"/>
              </a:rPr>
              <a:t>комбинезон</a:t>
            </a:r>
            <a:r>
              <a:rPr lang="en-GB" sz="2800" dirty="0" smtClean="0">
                <a:solidFill>
                  <a:srgbClr val="4F2685"/>
                </a:solidFill>
                <a:latin typeface="Arial"/>
              </a:rPr>
              <a:t> KLEENGUARD* A30 </a:t>
            </a:r>
          </a:p>
          <a:p>
            <a:r>
              <a:rPr lang="en-GB" sz="2800" b="1" dirty="0" smtClean="0">
                <a:solidFill>
                  <a:srgbClr val="822570"/>
                </a:solidFill>
                <a:latin typeface="Arial"/>
              </a:rPr>
              <a:t>дышащий</a:t>
            </a:r>
            <a:r>
              <a:rPr lang="en-GB" sz="2800" dirty="0" smtClean="0">
                <a:solidFill>
                  <a:srgbClr val="4F2685"/>
                </a:solidFill>
                <a:latin typeface="Arial"/>
              </a:rPr>
              <a:t>, </a:t>
            </a:r>
            <a:r>
              <a:rPr lang="en-GB" sz="2800" b="1" dirty="0" smtClean="0">
                <a:solidFill>
                  <a:srgbClr val="822570"/>
                </a:solidFill>
                <a:latin typeface="Arial"/>
              </a:rPr>
              <a:t>удобный</a:t>
            </a:r>
            <a:r>
              <a:rPr lang="en-GB" sz="2800" dirty="0" smtClean="0">
                <a:solidFill>
                  <a:srgbClr val="4F2685"/>
                </a:solidFill>
                <a:latin typeface="Arial"/>
              </a:rPr>
              <a:t> и </a:t>
            </a:r>
            <a:r>
              <a:rPr lang="en-GB" sz="2800" b="1" dirty="0" smtClean="0">
                <a:solidFill>
                  <a:srgbClr val="822570"/>
                </a:solidFill>
                <a:latin typeface="Arial"/>
              </a:rPr>
              <a:t>надежный</a:t>
            </a:r>
            <a:endParaRPr lang="ru-RU" sz="2800" b="1" dirty="0">
              <a:solidFill>
                <a:srgbClr val="822570"/>
              </a:solidFill>
              <a:latin typeface="Arial"/>
              <a:cs typeface="Arial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06400" y="230975"/>
            <a:ext cx="8229600" cy="569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dirty="0" smtClean="0">
                <a:solidFill>
                  <a:srgbClr val="4F2685"/>
                </a:solidFill>
              </a:rPr>
              <a:t>Повышение общей эффективности:</a:t>
            </a:r>
          </a:p>
        </p:txBody>
      </p:sp>
    </p:spTree>
    <p:extLst>
      <p:ext uri="{BB962C8B-B14F-4D97-AF65-F5344CB8AC3E}">
        <p14:creationId xmlns:p14="http://schemas.microsoft.com/office/powerpoint/2010/main" val="33698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/>
            </a:r>
            <a:br/>
            <a:r>
              <a:t/>
            </a:r>
            <a:br/>
            <a:r>
              <a:rPr lang="en-GB" sz="4000" dirty="0" smtClean="0">
                <a:latin typeface="Arial"/>
              </a:rPr>
              <a:t>Дышащий</a:t>
            </a:r>
            <a:endParaRPr lang="ru-RU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5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06400" y="230975"/>
            <a:ext cx="8229600" cy="569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>
                <a:solidFill>
                  <a:srgbClr val="4F2685"/>
                </a:solidFill>
              </a:rPr>
              <a:t>KLEENGUARD*A30 Легкий комбинезон для защиты от проникновения жидкостей и частиц</a:t>
            </a:r>
          </a:p>
        </p:txBody>
      </p:sp>
      <p:pic>
        <p:nvPicPr>
          <p:cNvPr id="65" name="Bild 64" descr="Schutzanzu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271" y="1058122"/>
            <a:ext cx="2146300" cy="5435600"/>
          </a:xfrm>
          <a:prstGeom prst="rect">
            <a:avLst/>
          </a:prstGeom>
        </p:spPr>
      </p:pic>
      <p:sp>
        <p:nvSpPr>
          <p:cNvPr id="78" name="Text Box 5"/>
          <p:cNvSpPr txBox="1"/>
          <p:nvPr/>
        </p:nvSpPr>
        <p:spPr>
          <a:xfrm>
            <a:off x="1307627" y="1982653"/>
            <a:ext cx="3396075" cy="2056287"/>
          </a:xfrm>
          <a:prstGeom prst="rect">
            <a:avLst/>
          </a:prstGeom>
          <a:gradFill flip="none" rotWithShape="1">
            <a:gsLst>
              <a:gs pos="0">
                <a:srgbClr val="822570"/>
              </a:gs>
              <a:gs pos="100000">
                <a:srgbClr val="822570">
                  <a:alpha val="75000"/>
                </a:srgbClr>
              </a:gs>
            </a:gsLst>
            <a:lin ang="2700000" scaled="0"/>
            <a:tileRect/>
          </a:gradFill>
          <a:ln w="6350">
            <a:noFill/>
          </a:ln>
          <a:effectLst/>
        </p:spPr>
        <p:txBody>
          <a:bodyPr rot="0" spcFirstLastPara="0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2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Arial"/>
              </a:rPr>
              <a:t>Технология производства легкого материала </a:t>
            </a:r>
          </a:p>
          <a:p>
            <a:pPr marL="180000" indent="-180000">
              <a:lnSpc>
                <a:spcPts val="202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повышенная воздухопроницаемость и пониженная тепловая инертность</a:t>
            </a:r>
          </a:p>
          <a:p>
            <a:pPr marL="180000" indent="-180000">
              <a:lnSpc>
                <a:spcPts val="202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повышенный уровень удобства и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</a:rPr>
              <a:t>соответстви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е стандартам безопасности</a:t>
            </a:r>
            <a:endParaRPr lang="ru-RU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1307626" y="4115857"/>
            <a:ext cx="3396075" cy="110968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822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spAutoFit/>
          </a:bodyPr>
          <a:lstStyle/>
          <a:p>
            <a:pPr algn="ctr">
              <a:lnSpc>
                <a:spcPts val="202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822570"/>
                </a:solidFill>
                <a:latin typeface="Arial"/>
              </a:rPr>
              <a:t>Легкий 50 гр/м2 </a:t>
            </a:r>
          </a:p>
          <a:p>
            <a:pPr algn="ctr">
              <a:lnSpc>
                <a:spcPts val="202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822570"/>
                </a:solidFill>
                <a:latin typeface="Arial"/>
              </a:rPr>
              <a:t>Воздухо- и паропроницаемый </a:t>
            </a:r>
            <a:endParaRPr lang="ru-RU" sz="1400" b="1" dirty="0">
              <a:solidFill>
                <a:srgbClr val="822570"/>
              </a:solidFill>
              <a:latin typeface="Arial"/>
              <a:ea typeface="Times New Roman"/>
              <a:cs typeface="Arial"/>
            </a:endParaRPr>
          </a:p>
          <a:p>
            <a:pPr algn="ctr">
              <a:lnSpc>
                <a:spcPts val="2020"/>
              </a:lnSpc>
              <a:spcAft>
                <a:spcPts val="0"/>
              </a:spcAft>
            </a:pPr>
            <a:r>
              <a:rPr lang="en-GB" sz="1400" b="1" dirty="0" smtClean="0">
                <a:solidFill>
                  <a:srgbClr val="822570"/>
                </a:solidFill>
                <a:latin typeface="Arial"/>
              </a:rPr>
              <a:t>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26939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4294967295"/>
          </p:nvPr>
        </p:nvSpPr>
        <p:spPr>
          <a:xfrm>
            <a:off x="823913" y="4874409"/>
            <a:ext cx="8320087" cy="1454150"/>
          </a:xfrm>
          <a:prstGeom prst="rect">
            <a:avLst/>
          </a:prstGeom>
        </p:spPr>
        <p:txBody>
          <a:bodyPr lIns="0">
            <a:normAutofit/>
          </a:bodyPr>
          <a:lstStyle/>
          <a:p>
            <a:pPr marL="230400" lvl="2" indent="-230400">
              <a:spcBef>
                <a:spcPts val="600"/>
              </a:spcBef>
            </a:pPr>
            <a:r>
              <a:rPr lang="en-US" sz="1400" dirty="0">
                <a:solidFill>
                  <a:srgbClr val="4F2685"/>
                </a:solidFill>
                <a:latin typeface="Arial"/>
              </a:rPr>
              <a:t>Внешний слой – Микропористая пленка, обеспечивающая защиту </a:t>
            </a:r>
            <a:r>
              <a:rPr lang="en-US" sz="1400" dirty="0" err="1">
                <a:solidFill>
                  <a:srgbClr val="4F2685"/>
                </a:solidFill>
                <a:latin typeface="Arial"/>
              </a:rPr>
              <a:t>от</a:t>
            </a:r>
            <a:r>
              <a:rPr lang="en-US" sz="1400" dirty="0">
                <a:solidFill>
                  <a:srgbClr val="4F2685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4F2685"/>
                </a:solidFill>
                <a:latin typeface="Arial"/>
              </a:rPr>
              <a:t>аэрозолей</a:t>
            </a:r>
            <a:r>
              <a:rPr lang="en-US" sz="1400" dirty="0" smtClean="0">
                <a:solidFill>
                  <a:srgbClr val="4F2685"/>
                </a:solidFill>
                <a:latin typeface="Arial"/>
              </a:rPr>
              <a:t/>
            </a:r>
            <a:br>
              <a:rPr lang="en-US" sz="1400" dirty="0" smtClean="0">
                <a:solidFill>
                  <a:srgbClr val="4F2685"/>
                </a:solidFill>
                <a:latin typeface="Arial"/>
              </a:rPr>
            </a:br>
            <a:r>
              <a:rPr lang="en-US" sz="1400" dirty="0" smtClean="0">
                <a:solidFill>
                  <a:srgbClr val="4F2685"/>
                </a:solidFill>
                <a:latin typeface="Arial"/>
              </a:rPr>
              <a:t>и </a:t>
            </a:r>
            <a:r>
              <a:rPr lang="en-US" sz="1400" dirty="0">
                <a:solidFill>
                  <a:srgbClr val="4F2685"/>
                </a:solidFill>
                <a:latin typeface="Arial"/>
              </a:rPr>
              <a:t>сухих частиц </a:t>
            </a:r>
          </a:p>
          <a:p>
            <a:pPr marL="230400" lvl="2" indent="-230400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4F2685"/>
                </a:solidFill>
                <a:latin typeface="Arial"/>
              </a:rPr>
              <a:t>Внутренний слой – Спанбонд для прочности, ощущаемый как ткань</a:t>
            </a:r>
          </a:p>
          <a:p>
            <a:pPr marL="230400" lvl="2" indent="-230400" eaLnBrk="1" hangingPunct="1">
              <a:spcBef>
                <a:spcPts val="600"/>
              </a:spcBef>
            </a:pPr>
            <a:r>
              <a:rPr lang="en-GB" sz="1400" dirty="0" smtClean="0">
                <a:solidFill>
                  <a:srgbClr val="4F2685"/>
                </a:solidFill>
                <a:latin typeface="Arial"/>
              </a:rPr>
              <a:t>Проницаемый как для воздуха, так и для водяного пара, что обеспечивает повышенную воздухопроницаемость и пониженную тепловую инертность</a:t>
            </a:r>
            <a:endParaRPr lang="ru-RU" sz="1400" dirty="0" smtClean="0">
              <a:solidFill>
                <a:srgbClr val="4F2685"/>
              </a:solidFill>
              <a:latin typeface="Arial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06400" y="230975"/>
            <a:ext cx="8578046" cy="569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F268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>
                <a:solidFill>
                  <a:srgbClr val="4F2685"/>
                </a:solidFill>
              </a:rPr>
              <a:t>Материал KLEENGUARD* A30 обеспечивает исключительный уровень защиты и удобства…</a:t>
            </a:r>
            <a:endParaRPr lang="ru-RU" sz="2400" dirty="0" smtClean="0">
              <a:solidFill>
                <a:srgbClr val="4F268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63" y="6327425"/>
            <a:ext cx="2282643" cy="370584"/>
          </a:xfrm>
          <a:prstGeom prst="rect">
            <a:avLst/>
          </a:prstGeom>
        </p:spPr>
      </p:pic>
      <p:grpSp>
        <p:nvGrpSpPr>
          <p:cNvPr id="2" name="Gruppierung 1"/>
          <p:cNvGrpSpPr/>
          <p:nvPr/>
        </p:nvGrpSpPr>
        <p:grpSpPr>
          <a:xfrm>
            <a:off x="510620" y="1346597"/>
            <a:ext cx="8116309" cy="3410857"/>
            <a:chOff x="510620" y="979714"/>
            <a:chExt cx="8116309" cy="3410857"/>
          </a:xfrm>
        </p:grpSpPr>
        <p:sp>
          <p:nvSpPr>
            <p:cNvPr id="3" name="Rechteck 2"/>
            <p:cNvSpPr/>
            <p:nvPr/>
          </p:nvSpPr>
          <p:spPr>
            <a:xfrm>
              <a:off x="510620" y="979714"/>
              <a:ext cx="8116309" cy="341085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8225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C:\Users\e81815\AppData\Local\Microsoft\Windows\Temporary Internet Files\Content.Outlook\420G7CGW\A40 Film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221" y="1296015"/>
              <a:ext cx="6135428" cy="2857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7329862" y="2466540"/>
              <a:ext cx="327546" cy="32754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1"/>
            <a:lstStyle/>
            <a:p>
              <a:pPr algn="ctr"/>
              <a:r>
                <a:rPr dirty="0" smtClean="0"/>
                <a:t>               3</a:t>
              </a:r>
              <a:endParaRPr lang="ru-RU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756929" y="3484422"/>
              <a:ext cx="327546" cy="32754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1"/>
            <a:lstStyle/>
            <a:p>
              <a:pPr algn="ctr"/>
              <a:r>
                <a:rPr dirty="0" smtClean="0"/>
                <a:t>               2</a:t>
              </a:r>
              <a:endParaRPr lang="ru-RU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043848" y="2423265"/>
              <a:ext cx="327546" cy="32754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1"/>
            <a:lstStyle/>
            <a:p>
              <a:pPr algn="ctr"/>
              <a:r>
                <a:rPr dirty="0" smtClean="0"/>
                <a:t>               1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5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CP_EWP_4x3_062112">
  <a:themeElements>
    <a:clrScheme name="Custom 1">
      <a:dk1>
        <a:srgbClr val="4D4D4F"/>
      </a:dk1>
      <a:lt1>
        <a:sysClr val="window" lastClr="FFFFFF"/>
      </a:lt1>
      <a:dk2>
        <a:srgbClr val="005CAB"/>
      </a:dk2>
      <a:lt2>
        <a:srgbClr val="005054"/>
      </a:lt2>
      <a:accent1>
        <a:srgbClr val="4F2683"/>
      </a:accent1>
      <a:accent2>
        <a:srgbClr val="D93B20"/>
      </a:accent2>
      <a:accent3>
        <a:srgbClr val="A95B9C"/>
      </a:accent3>
      <a:accent4>
        <a:srgbClr val="66CAF3"/>
      </a:accent4>
      <a:accent5>
        <a:srgbClr val="97C72C"/>
      </a:accent5>
      <a:accent6>
        <a:srgbClr val="35B5B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0" rIns="0" rtlCol="0" anchor="ctr"/>
      <a:lstStyle>
        <a:defPPr algn="ctr">
          <a:defRPr b="1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1200" dirty="0" smtClean="0"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7E6F9E478D94B89E12FFE5E107478" ma:contentTypeVersion="19" ma:contentTypeDescription="Create a new document." ma:contentTypeScope="" ma:versionID="0fbabf17b16e72a71e1a1baa00111ba6">
  <xsd:schema xmlns:xsd="http://www.w3.org/2001/XMLSchema" xmlns:xs="http://www.w3.org/2001/XMLSchema" xmlns:p="http://schemas.microsoft.com/office/2006/metadata/properties" xmlns:ns1="http://schemas.microsoft.com/sharepoint/v3" xmlns:ns2="7d731f4c-9c65-4f59-85bf-01b826a5df6a" xmlns:ns3="http://schemas.microsoft.com/sharepoint/v4" targetNamespace="http://schemas.microsoft.com/office/2006/metadata/properties" ma:root="true" ma:fieldsID="0274e71d1cd6201c2cf9401975bf5830" ns1:_="" ns2:_="" ns3:_="">
    <xsd:import namespace="http://schemas.microsoft.com/sharepoint/v3"/>
    <xsd:import namespace="7d731f4c-9c65-4f59-85bf-01b826a5df6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nformationClassification"/>
                <xsd:element ref="ns2:Seg_x002f_Chan" minOccurs="0"/>
                <xsd:element ref="ns2:SBU" minOccurs="0"/>
                <xsd:element ref="ns2:Category" minOccurs="0"/>
                <xsd:element ref="ns2:Country" minOccurs="0"/>
                <xsd:element ref="ns2:Region" minOccurs="0"/>
                <xsd:element ref="ns2:Lang" minOccurs="0"/>
                <xsd:element ref="ns2:Audience" minOccurs="0"/>
                <xsd:element ref="ns2:Topic" minOccurs="0"/>
                <xsd:element ref="ns2:Purpose" minOccurs="0"/>
                <xsd:element ref="ns3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0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31f4c-9c65-4f59-85bf-01b826a5df6a" elementFormDefault="qualified">
    <xsd:import namespace="http://schemas.microsoft.com/office/2006/documentManagement/types"/>
    <xsd:import namespace="http://schemas.microsoft.com/office/infopath/2007/PartnerControls"/>
    <xsd:element name="InformationClassification" ma:index="2" ma:displayName="Information Classification" ma:default="Internal Use Only" ma:description="See Global IT Standards,Section 2: http://www.kcc.com/mis/cafe/gits/Global%20ITS.htm" ma:format="Dropdown" ma:internalName="InformationClassification">
      <xsd:simpleType>
        <xsd:restriction base="dms:Choice">
          <xsd:enumeration value="Confidential Information"/>
          <xsd:enumeration value="Internal Use Only"/>
          <xsd:enumeration value="Public Information"/>
        </xsd:restriction>
      </xsd:simpleType>
    </xsd:element>
    <xsd:element name="Seg_x002f_Chan" ma:index="3" nillable="true" ma:displayName="Seg/Chan real" ma:default="MPE" ma:internalName="Seg_x002f_Cha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PE"/>
                    <xsd:enumeration value="Aviation"/>
                    <xsd:enumeration value="Healthcare"/>
                    <xsd:enumeration value="Offices"/>
                    <xsd:enumeration value="Food Processing"/>
                    <xsd:enumeration value="C&amp;H"/>
                    <xsd:enumeration value="OPS"/>
                    <xsd:enumeration value="Med Surge"/>
                    <xsd:enumeration value="Ind Supplies"/>
                    <xsd:enumeration value="Safety Channel"/>
                    <xsd:enumeration value="Cash &amp; Carry"/>
                    <xsd:enumeration value="Scientific"/>
                    <xsd:enumeration value="Multiple"/>
                    <xsd:enumeration value="N/A"/>
                    <xsd:enumeration value="Automotive"/>
                    <xsd:enumeration value="Transportation"/>
                    <xsd:enumeration value="Rail"/>
                    <xsd:enumeration value="Utilities"/>
                    <xsd:enumeration value="Oil &amp; Mining"/>
                    <xsd:enumeration value="HORECA"/>
                    <xsd:enumeration value="Accommodation"/>
                    <xsd:enumeration value="Food Service"/>
                  </xsd:restriction>
                </xsd:simpleType>
              </xsd:element>
            </xsd:sequence>
          </xsd:extension>
        </xsd:complexContent>
      </xsd:complexType>
    </xsd:element>
    <xsd:element name="SBU" ma:index="4" nillable="true" ma:displayName="SBU" ma:default="Hand Hygiene &amp; Tissue" ma:internalName="SBU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d Hygiene &amp; Tissue"/>
                    <xsd:enumeration value="Wiping Solutions"/>
                    <xsd:enumeration value="Safety"/>
                    <xsd:enumeration value="Multiple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Category" ma:index="5" nillable="true" ma:displayName="Category" ma:default="Toilet Tissue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oilet Tissue"/>
                    <xsd:enumeration value="Hand Towels"/>
                    <xsd:enumeration value="Soap"/>
                    <xsd:enumeration value="Air Care"/>
                    <xsd:enumeration value="Sanitizers"/>
                    <xsd:enumeration value="L Wipers"/>
                    <xsd:enumeration value="X Wipers"/>
                    <xsd:enumeration value="Specialists Wipers"/>
                    <xsd:enumeration value="Hearing"/>
                    <xsd:enumeration value="Respirators"/>
                    <xsd:enumeration value="Eye Wear"/>
                    <xsd:enumeration value="Gloves"/>
                    <xsd:enumeration value="Apparel"/>
                    <xsd:enumeration value="Welding"/>
                    <xsd:enumeration value="Multiple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Country" ma:index="6" nillable="true" ma:displayName="Country" ma:default="UK/Eire" ma:internalName="Country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K/Eire"/>
                    <xsd:enumeration value="Holland"/>
                    <xsd:enumeration value="Belgium"/>
                    <xsd:enumeration value="Germany"/>
                    <xsd:enumeration value="Austria"/>
                    <xsd:enumeration value="Switzerland"/>
                    <xsd:enumeration value="France"/>
                    <xsd:enumeration value="Italy"/>
                    <xsd:enumeration value="Spain"/>
                    <xsd:enumeration value="Portugal"/>
                    <xsd:enumeration value="Slovenia"/>
                    <xsd:enumeration value="Russia"/>
                    <xsd:enumeration value="Czech Rep"/>
                    <xsd:enumeration value="Slovakia"/>
                    <xsd:enumeration value="Hungary"/>
                    <xsd:enumeration value="Romania"/>
                    <xsd:enumeration value="Bulgaria"/>
                    <xsd:enumeration value="Serbia"/>
                    <xsd:enumeration value="Ukraine"/>
                    <xsd:enumeration value="Croatia"/>
                    <xsd:enumeration value="Poland"/>
                    <xsd:enumeration value="Finland"/>
                    <xsd:enumeration value="Denmark"/>
                    <xsd:enumeration value="Sweden"/>
                    <xsd:enumeration value="Norway"/>
                    <xsd:enumeration value="South Africia"/>
                    <xsd:enumeration value="Israel"/>
                    <xsd:enumeration value="Turkey"/>
                    <xsd:enumeration value="Saudi Arabia"/>
                    <xsd:enumeration value="Bahrain"/>
                    <xsd:enumeration value="Qatar"/>
                    <xsd:enumeration value="Kuwait"/>
                    <xsd:enumeration value="Oman"/>
                    <xsd:enumeration value="United Arab Emirates"/>
                    <xsd:enumeration value="Lebanon"/>
                    <xsd:enumeration value="Jordan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Region" ma:index="7" nillable="true" ma:displayName="Region" ma:default="Europe" ma:internalName="Region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urope"/>
                    <xsd:enumeration value="DACH/N/POL"/>
                    <xsd:enumeration value="UK/BNL"/>
                    <xsd:enumeration value="SE"/>
                    <xsd:enumeration value="CE/EE"/>
                    <xsd:enumeration value="MEA"/>
                    <xsd:enumeration value="IS"/>
                    <xsd:enumeration value="EMEA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Lang" ma:index="8" nillable="true" ma:displayName="Lang" ma:default="EN" ma:internalName="Lang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"/>
                    <xsd:enumeration value="NL"/>
                    <xsd:enumeration value="DE"/>
                    <xsd:enumeration value="FR"/>
                    <xsd:enumeration value="IT"/>
                    <xsd:enumeration value="ES"/>
                    <xsd:enumeration value="PT"/>
                    <xsd:enumeration value="RU"/>
                    <xsd:enumeration value="CZ"/>
                    <xsd:enumeration value="SK"/>
                    <xsd:enumeration value="SL"/>
                    <xsd:enumeration value="HU"/>
                    <xsd:enumeration value="RO"/>
                    <xsd:enumeration value="BG"/>
                    <xsd:enumeration value="SR"/>
                    <xsd:enumeration value="IK"/>
                    <xsd:enumeration value="HR"/>
                    <xsd:enumeration value="PL"/>
                    <xsd:enumeration value="DK"/>
                    <xsd:enumeration value="SV"/>
                    <xsd:enumeration value="NO"/>
                    <xsd:enumeration value="FI"/>
                    <xsd:enumeration value="IW"/>
                    <xsd:enumeration value="AR"/>
                    <xsd:enumeration value="TR"/>
                    <xsd:enumeration value="EL"/>
                  </xsd:restriction>
                </xsd:simpleType>
              </xsd:element>
            </xsd:sequence>
          </xsd:extension>
        </xsd:complexContent>
      </xsd:complexType>
    </xsd:element>
    <xsd:element name="Audience" ma:index="9" nillable="true" ma:displayName="Audience" ma:default="Int - All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 - All"/>
                    <xsd:enumeration value="Int - Sales"/>
                    <xsd:enumeration value="Int - Marketing"/>
                    <xsd:enumeration value="Ext - End User"/>
                    <xsd:enumeration value="Ext - Distributor"/>
                    <xsd:enumeration value="Ext - DSR"/>
                    <xsd:enumeration value="Ext - All"/>
                  </xsd:restriction>
                </xsd:simpleType>
              </xsd:element>
            </xsd:sequence>
          </xsd:extension>
        </xsd:complexContent>
      </xsd:complexType>
    </xsd:element>
    <xsd:element name="Topic" ma:index="16" nillable="true" ma:displayName="Topic old2" ma:default="Industrial" ma:format="Dropdown" ma:internalName="Topic1">
      <xsd:simpleType>
        <xsd:restriction base="dms:Choice">
          <xsd:enumeration value="Industrial"/>
          <xsd:enumeration value="Hand Hygiene"/>
          <xsd:enumeration value="General Launch"/>
        </xsd:restriction>
      </xsd:simpleType>
    </xsd:element>
    <xsd:element name="Purpose" ma:index="17" nillable="true" ma:displayName="Purpose" ma:default="Briefing Docs" ma:internalName="Purpos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iefing Docs"/>
                    <xsd:enumeration value="Draft Presentation"/>
                    <xsd:enumeration value="Final Presentation"/>
                    <xsd:enumeration value="Marketing Support"/>
                    <xsd:enumeration value="Exhibition Street"/>
                    <xsd:enumeration value="Value &amp; Pricing"/>
                    <xsd:enumeration value="Timings"/>
                    <xsd:enumeration value="Samples"/>
                    <xsd:enumeration value="Survey"/>
                    <xsd:enumeration value="2-52 Campaign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Classification xmlns="7d731f4c-9c65-4f59-85bf-01b826a5df6a">Internal Use Only</InformationClassification>
    <Country xmlns="7d731f4c-9c65-4f59-85bf-01b826a5df6a">
      <Value>UK/Eire</Value>
    </Country>
    <Purpose xmlns="7d731f4c-9c65-4f59-85bf-01b826a5df6a">
      <Value>Draft Presentation</Value>
    </Purpose>
    <IconOverlay xmlns="http://schemas.microsoft.com/sharepoint/v4" xsi:nil="true"/>
    <Audience xmlns="7d731f4c-9c65-4f59-85bf-01b826a5df6a">
      <Value>Int - All</Value>
    </Audience>
    <Category xmlns="7d731f4c-9c65-4f59-85bf-01b826a5df6a">
      <Value>Soap</Value>
      <Value>Sanitizers</Value>
      <Value>L Wipers</Value>
      <Value>X Wipers</Value>
      <Value>Specialists Wipers</Value>
    </Category>
    <Seg_x002f_Chan xmlns="7d731f4c-9c65-4f59-85bf-01b826a5df6a">
      <Value>Food Processing</Value>
    </Seg_x002f_Chan>
    <SBU xmlns="7d731f4c-9c65-4f59-85bf-01b826a5df6a">
      <Value>Hand Hygiene &amp; Tissue</Value>
      <Value>Wiping Solutions</Value>
    </SBU>
    <Region xmlns="7d731f4c-9c65-4f59-85bf-01b826a5df6a">
      <Value>Europe</Value>
    </Region>
    <Topic xmlns="7d731f4c-9c65-4f59-85bf-01b826a5df6a">Industrial</Topic>
    <Lang xmlns="7d731f4c-9c65-4f59-85bf-01b826a5df6a">
      <Value>EN</Value>
    </Lang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1472E-3A7A-4F7F-BBE9-BCE504F81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731f4c-9c65-4f59-85bf-01b826a5df6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850CBE-B0CD-48C2-8FC2-B7A1A8215787}">
  <ds:schemaRefs>
    <ds:schemaRef ds:uri="http://www.w3.org/XML/1998/namespace"/>
    <ds:schemaRef ds:uri="http://purl.org/dc/terms/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d731f4c-9c65-4f59-85bf-01b826a5df6a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FA59796-239D-4BD1-B941-3A054986D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6903</TotalTime>
  <Words>1562</Words>
  <Application>Microsoft Office PowerPoint</Application>
  <PresentationFormat>On-screen Show (4:3)</PresentationFormat>
  <Paragraphs>252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Benutzerdefiniertes Design</vt:lpstr>
      <vt:lpstr>1_Benutzerdefiniertes Design</vt:lpstr>
      <vt:lpstr>KCP_EWP_4x3_062112</vt:lpstr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Дышащий</vt:lpstr>
      <vt:lpstr>PowerPoint Presentation</vt:lpstr>
      <vt:lpstr>PowerPoint Presentation</vt:lpstr>
      <vt:lpstr>PowerPoint Presentation</vt:lpstr>
      <vt:lpstr>  Надежный</vt:lpstr>
      <vt:lpstr>PowerPoint Presentation</vt:lpstr>
      <vt:lpstr>PowerPoint Presentation</vt:lpstr>
      <vt:lpstr>PowerPoint Presentation</vt:lpstr>
      <vt:lpstr>PowerPoint Presentation</vt:lpstr>
      <vt:lpstr>  Удобный </vt:lpstr>
      <vt:lpstr>PowerPoint Presentation</vt:lpstr>
      <vt:lpstr>  Сравнение с конкурентами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Kimberly-Clark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Ayling, Ceejay</dc:creator>
  <cp:lastModifiedBy>Volodchenko, Lubov</cp:lastModifiedBy>
  <cp:revision>1478</cp:revision>
  <cp:lastPrinted>2015-03-26T13:40:04Z</cp:lastPrinted>
  <dcterms:created xsi:type="dcterms:W3CDTF">2013-08-01T09:54:00Z</dcterms:created>
  <dcterms:modified xsi:type="dcterms:W3CDTF">2015-09-21T14:35:50Z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0x01010041E7E6F9E478D94B89E12FFE5E107478</vt:lpwstr>
  </property>
</Properties>
</file>